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57"/>
  </p:notesMasterIdLst>
  <p:sldIdLst>
    <p:sldId id="256" r:id="rId2"/>
    <p:sldId id="405" r:id="rId3"/>
    <p:sldId id="406" r:id="rId4"/>
    <p:sldId id="345" r:id="rId5"/>
    <p:sldId id="407" r:id="rId6"/>
    <p:sldId id="409" r:id="rId7"/>
    <p:sldId id="408" r:id="rId8"/>
    <p:sldId id="410" r:id="rId9"/>
    <p:sldId id="411" r:id="rId10"/>
    <p:sldId id="412" r:id="rId11"/>
    <p:sldId id="413" r:id="rId12"/>
    <p:sldId id="421" r:id="rId13"/>
    <p:sldId id="414" r:id="rId14"/>
    <p:sldId id="415" r:id="rId15"/>
    <p:sldId id="420" r:id="rId16"/>
    <p:sldId id="422" r:id="rId17"/>
    <p:sldId id="423" r:id="rId18"/>
    <p:sldId id="417" r:id="rId19"/>
    <p:sldId id="418" r:id="rId20"/>
    <p:sldId id="419" r:id="rId21"/>
    <p:sldId id="424" r:id="rId22"/>
    <p:sldId id="426" r:id="rId23"/>
    <p:sldId id="427" r:id="rId24"/>
    <p:sldId id="349" r:id="rId25"/>
    <p:sldId id="431" r:id="rId26"/>
    <p:sldId id="348" r:id="rId27"/>
    <p:sldId id="429" r:id="rId28"/>
    <p:sldId id="388" r:id="rId29"/>
    <p:sldId id="386" r:id="rId30"/>
    <p:sldId id="387" r:id="rId31"/>
    <p:sldId id="430" r:id="rId32"/>
    <p:sldId id="432" r:id="rId33"/>
    <p:sldId id="350" r:id="rId34"/>
    <p:sldId id="351" r:id="rId35"/>
    <p:sldId id="355" r:id="rId36"/>
    <p:sldId id="385" r:id="rId37"/>
    <p:sldId id="389" r:id="rId38"/>
    <p:sldId id="434" r:id="rId39"/>
    <p:sldId id="435" r:id="rId40"/>
    <p:sldId id="373" r:id="rId41"/>
    <p:sldId id="436" r:id="rId42"/>
    <p:sldId id="437" r:id="rId43"/>
    <p:sldId id="438" r:id="rId44"/>
    <p:sldId id="439" r:id="rId45"/>
    <p:sldId id="374" r:id="rId46"/>
    <p:sldId id="440" r:id="rId47"/>
    <p:sldId id="353" r:id="rId48"/>
    <p:sldId id="441" r:id="rId49"/>
    <p:sldId id="442" r:id="rId50"/>
    <p:sldId id="443" r:id="rId51"/>
    <p:sldId id="444" r:id="rId52"/>
    <p:sldId id="445" r:id="rId53"/>
    <p:sldId id="446" r:id="rId54"/>
    <p:sldId id="447" r:id="rId55"/>
    <p:sldId id="403" r:id="rId5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4101">
          <p15:clr>
            <a:srgbClr val="A4A3A4"/>
          </p15:clr>
        </p15:guide>
        <p15:guide id="2" pos="30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CC00"/>
    <a:srgbClr val="FF9999"/>
    <a:srgbClr val="FF9933"/>
    <a:srgbClr val="A50021"/>
    <a:srgbClr val="FF7C80"/>
    <a:srgbClr val="66FF3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62" autoAdjust="0"/>
    <p:restoredTop sz="94660"/>
  </p:normalViewPr>
  <p:slideViewPr>
    <p:cSldViewPr snapToGrid="0">
      <p:cViewPr varScale="1">
        <p:scale>
          <a:sx n="61" d="100"/>
          <a:sy n="61" d="100"/>
        </p:scale>
        <p:origin x="1518" y="54"/>
      </p:cViewPr>
      <p:guideLst>
        <p:guide orient="horz" pos="4101"/>
        <p:guide pos="3083"/>
      </p:guideLst>
    </p:cSldViewPr>
  </p:slideViewPr>
  <p:notesTextViewPr>
    <p:cViewPr>
      <p:scale>
        <a:sx n="100" d="100"/>
        <a:sy n="100" d="100"/>
      </p:scale>
      <p:origin x="0" y="0"/>
    </p:cViewPr>
  </p:notesTextViewPr>
  <p:sorterViewPr>
    <p:cViewPr>
      <p:scale>
        <a:sx n="66" d="100"/>
        <a:sy n="66" d="100"/>
      </p:scale>
      <p:origin x="0" y="309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D703059E-7E41-6D6B-6630-EE56895716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ＭＳ Ｐゴシック" pitchFamily="-110" charset="-128"/>
                <a:cs typeface="+mn-cs"/>
              </a:defRPr>
            </a:lvl1pPr>
          </a:lstStyle>
          <a:p>
            <a:pPr>
              <a:defRPr/>
            </a:pPr>
            <a:endParaRPr lang="en-US"/>
          </a:p>
        </p:txBody>
      </p:sp>
      <p:sp>
        <p:nvSpPr>
          <p:cNvPr id="8195" name="Rectangle 3">
            <a:extLst>
              <a:ext uri="{FF2B5EF4-FFF2-40B4-BE49-F238E27FC236}">
                <a16:creationId xmlns:a16="http://schemas.microsoft.com/office/drawing/2014/main" id="{065D10DD-1C88-99C2-7BCC-7DCBBC8DFF89}"/>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pitchFamily="-110" charset="-128"/>
                <a:cs typeface="+mn-cs"/>
              </a:defRPr>
            </a:lvl1pPr>
          </a:lstStyle>
          <a:p>
            <a:pPr>
              <a:defRPr/>
            </a:pPr>
            <a:endParaRPr lang="en-US"/>
          </a:p>
        </p:txBody>
      </p:sp>
      <p:sp>
        <p:nvSpPr>
          <p:cNvPr id="3076" name="Rectangle 4">
            <a:extLst>
              <a:ext uri="{FF2B5EF4-FFF2-40B4-BE49-F238E27FC236}">
                <a16:creationId xmlns:a16="http://schemas.microsoft.com/office/drawing/2014/main" id="{98D73401-0841-A923-3AA8-4373B5EA1D4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2DE7ED0C-8BE5-CA4C-CCA8-D532D324634B}"/>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a:extLst>
              <a:ext uri="{FF2B5EF4-FFF2-40B4-BE49-F238E27FC236}">
                <a16:creationId xmlns:a16="http://schemas.microsoft.com/office/drawing/2014/main" id="{16623455-F020-474A-18F8-9B72B688EFA5}"/>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ＭＳ Ｐゴシック" pitchFamily="-110" charset="-128"/>
                <a:cs typeface="+mn-cs"/>
              </a:defRPr>
            </a:lvl1pPr>
          </a:lstStyle>
          <a:p>
            <a:pPr>
              <a:defRPr/>
            </a:pPr>
            <a:endParaRPr lang="en-US"/>
          </a:p>
        </p:txBody>
      </p:sp>
      <p:sp>
        <p:nvSpPr>
          <p:cNvPr id="8199" name="Rectangle 7">
            <a:extLst>
              <a:ext uri="{FF2B5EF4-FFF2-40B4-BE49-F238E27FC236}">
                <a16:creationId xmlns:a16="http://schemas.microsoft.com/office/drawing/2014/main" id="{4E92AE31-382C-6890-9ED3-0CBCB523064D}"/>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cs typeface="Arial" panose="020B0604020202020204" pitchFamily="34" charset="0"/>
              </a:defRPr>
            </a:lvl1pPr>
          </a:lstStyle>
          <a:p>
            <a:pPr>
              <a:defRPr/>
            </a:pPr>
            <a:fld id="{772AE422-9945-4A60-ADCB-60CC578D61E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2"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Arial" pitchFamily="-112"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5136424F-7004-DF43-91C9-27A4D0AED9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3DBC3D4-4E9F-4AAB-9B12-D8171C7C9E3C}" type="slidenum">
              <a:rPr lang="en-US" altLang="en-US" smtClean="0"/>
              <a:pPr>
                <a:spcBef>
                  <a:spcPct val="0"/>
                </a:spcBef>
              </a:pPr>
              <a:t>1</a:t>
            </a:fld>
            <a:endParaRPr lang="en-US" altLang="en-US"/>
          </a:p>
        </p:txBody>
      </p:sp>
      <p:sp>
        <p:nvSpPr>
          <p:cNvPr id="5123" name="Rectangle 2">
            <a:extLst>
              <a:ext uri="{FF2B5EF4-FFF2-40B4-BE49-F238E27FC236}">
                <a16:creationId xmlns:a16="http://schemas.microsoft.com/office/drawing/2014/main" id="{92C1AF76-EE18-81FC-E654-663AB2C89C2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E69E95FD-EF62-5057-18D6-DA384C0627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BF3BE601-9C63-1347-AA7A-A6483211E5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D7813BF7-87C2-46FD-B974-DD96D6F6FC4E}" type="slidenum">
              <a:rPr lang="en-US" altLang="en-US" smtClean="0"/>
              <a:pPr>
                <a:spcBef>
                  <a:spcPct val="0"/>
                </a:spcBef>
              </a:pPr>
              <a:t>35</a:t>
            </a:fld>
            <a:endParaRPr lang="en-US" altLang="en-US"/>
          </a:p>
        </p:txBody>
      </p:sp>
      <p:sp>
        <p:nvSpPr>
          <p:cNvPr id="48131" name="Rectangle 2">
            <a:extLst>
              <a:ext uri="{FF2B5EF4-FFF2-40B4-BE49-F238E27FC236}">
                <a16:creationId xmlns:a16="http://schemas.microsoft.com/office/drawing/2014/main" id="{E4DCDAAA-B1D9-9791-6769-C0453A5CADA3}"/>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D09A8FA1-7938-C3E0-5D9F-9036CBA69C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486EC8EF-E70E-0E37-3D35-428119B3A3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D5B626DC-1EE1-4E4C-BEC7-2C6DFE8F9960}" type="slidenum">
              <a:rPr lang="en-US" altLang="en-US" smtClean="0"/>
              <a:pPr>
                <a:spcBef>
                  <a:spcPct val="0"/>
                </a:spcBef>
              </a:pPr>
              <a:t>47</a:t>
            </a:fld>
            <a:endParaRPr lang="en-US" altLang="en-US"/>
          </a:p>
        </p:txBody>
      </p:sp>
      <p:sp>
        <p:nvSpPr>
          <p:cNvPr id="72707" name="Rectangle 2">
            <a:extLst>
              <a:ext uri="{FF2B5EF4-FFF2-40B4-BE49-F238E27FC236}">
                <a16:creationId xmlns:a16="http://schemas.microsoft.com/office/drawing/2014/main" id="{2441B4AE-B66D-4618-22CF-3AFA86DB68F7}"/>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E2FB291F-D5F1-9EA6-D370-72B98634F4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6E270290-61B2-D0AE-713E-EB98F65C6E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67189DD-8E46-4D63-A180-ADC73F8B35C7}" type="slidenum">
              <a:rPr lang="en-US" altLang="en-US" smtClean="0"/>
              <a:pPr>
                <a:spcBef>
                  <a:spcPct val="0"/>
                </a:spcBef>
              </a:pPr>
              <a:t>4</a:t>
            </a:fld>
            <a:endParaRPr lang="en-US" altLang="en-US"/>
          </a:p>
        </p:txBody>
      </p:sp>
      <p:sp>
        <p:nvSpPr>
          <p:cNvPr id="11267" name="Rectangle 2">
            <a:extLst>
              <a:ext uri="{FF2B5EF4-FFF2-40B4-BE49-F238E27FC236}">
                <a16:creationId xmlns:a16="http://schemas.microsoft.com/office/drawing/2014/main" id="{6D897047-096C-FB1A-B00A-0DA50100B854}"/>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79FD3F31-73E6-4821-B432-FBE157C94F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5AF89A5E-F707-7325-795E-E530B779C7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AF81F2D-1CE5-4D2C-84E6-223AE8AD84D8}" type="slidenum">
              <a:rPr lang="en-US" altLang="en-US" smtClean="0"/>
              <a:pPr>
                <a:spcBef>
                  <a:spcPct val="0"/>
                </a:spcBef>
              </a:pPr>
              <a:t>23</a:t>
            </a:fld>
            <a:endParaRPr lang="en-US" altLang="en-US"/>
          </a:p>
        </p:txBody>
      </p:sp>
      <p:sp>
        <p:nvSpPr>
          <p:cNvPr id="27651" name="Rectangle 2">
            <a:extLst>
              <a:ext uri="{FF2B5EF4-FFF2-40B4-BE49-F238E27FC236}">
                <a16:creationId xmlns:a16="http://schemas.microsoft.com/office/drawing/2014/main" id="{783BB4AD-07CD-8570-A1CA-41738F4B63F8}"/>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47131CFC-D71D-187B-E775-8320BBA581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1976973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5AF89A5E-F707-7325-795E-E530B779C7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AF81F2D-1CE5-4D2C-84E6-223AE8AD84D8}" type="slidenum">
              <a:rPr lang="en-US" altLang="en-US" smtClean="0"/>
              <a:pPr>
                <a:spcBef>
                  <a:spcPct val="0"/>
                </a:spcBef>
              </a:pPr>
              <a:t>24</a:t>
            </a:fld>
            <a:endParaRPr lang="en-US" altLang="en-US"/>
          </a:p>
        </p:txBody>
      </p:sp>
      <p:sp>
        <p:nvSpPr>
          <p:cNvPr id="27651" name="Rectangle 2">
            <a:extLst>
              <a:ext uri="{FF2B5EF4-FFF2-40B4-BE49-F238E27FC236}">
                <a16:creationId xmlns:a16="http://schemas.microsoft.com/office/drawing/2014/main" id="{783BB4AD-07CD-8570-A1CA-41738F4B63F8}"/>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47131CFC-D71D-187B-E775-8320BBA581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5AF89A5E-F707-7325-795E-E530B779C7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AF81F2D-1CE5-4D2C-84E6-223AE8AD84D8}" type="slidenum">
              <a:rPr lang="en-US" altLang="en-US" smtClean="0"/>
              <a:pPr>
                <a:spcBef>
                  <a:spcPct val="0"/>
                </a:spcBef>
              </a:pPr>
              <a:t>25</a:t>
            </a:fld>
            <a:endParaRPr lang="en-US" altLang="en-US"/>
          </a:p>
        </p:txBody>
      </p:sp>
      <p:sp>
        <p:nvSpPr>
          <p:cNvPr id="27651" name="Rectangle 2">
            <a:extLst>
              <a:ext uri="{FF2B5EF4-FFF2-40B4-BE49-F238E27FC236}">
                <a16:creationId xmlns:a16="http://schemas.microsoft.com/office/drawing/2014/main" id="{783BB4AD-07CD-8570-A1CA-41738F4B63F8}"/>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47131CFC-D71D-187B-E775-8320BBA581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22133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42EC0E23-46C7-A8BD-531D-E06B977770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DED7D05-E0A3-4E4F-8093-D9A87613D3CF}" type="slidenum">
              <a:rPr lang="en-US" altLang="en-US" smtClean="0"/>
              <a:pPr>
                <a:spcBef>
                  <a:spcPct val="0"/>
                </a:spcBef>
              </a:pPr>
              <a:t>26</a:t>
            </a:fld>
            <a:endParaRPr lang="en-US" altLang="en-US"/>
          </a:p>
        </p:txBody>
      </p:sp>
      <p:sp>
        <p:nvSpPr>
          <p:cNvPr id="29699" name="Rectangle 2">
            <a:extLst>
              <a:ext uri="{FF2B5EF4-FFF2-40B4-BE49-F238E27FC236}">
                <a16:creationId xmlns:a16="http://schemas.microsoft.com/office/drawing/2014/main" id="{5AF6A0FD-959B-2D20-71CA-D8D3DA5631DA}"/>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2E518545-3395-D44A-4B7B-CB88F6D652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42EC0E23-46C7-A8BD-531D-E06B977770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DED7D05-E0A3-4E4F-8093-D9A87613D3CF}" type="slidenum">
              <a:rPr lang="en-US" altLang="en-US" smtClean="0"/>
              <a:pPr>
                <a:spcBef>
                  <a:spcPct val="0"/>
                </a:spcBef>
              </a:pPr>
              <a:t>27</a:t>
            </a:fld>
            <a:endParaRPr lang="en-US" altLang="en-US"/>
          </a:p>
        </p:txBody>
      </p:sp>
      <p:sp>
        <p:nvSpPr>
          <p:cNvPr id="29699" name="Rectangle 2">
            <a:extLst>
              <a:ext uri="{FF2B5EF4-FFF2-40B4-BE49-F238E27FC236}">
                <a16:creationId xmlns:a16="http://schemas.microsoft.com/office/drawing/2014/main" id="{5AF6A0FD-959B-2D20-71CA-D8D3DA5631DA}"/>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2E518545-3395-D44A-4B7B-CB88F6D652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2304052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CDA91703-029C-1C94-CB7A-B50A832B19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F09B748-B071-4C47-BAFA-587069493D1E}" type="slidenum">
              <a:rPr lang="en-US" altLang="en-US" smtClean="0"/>
              <a:pPr>
                <a:spcBef>
                  <a:spcPct val="0"/>
                </a:spcBef>
              </a:pPr>
              <a:t>33</a:t>
            </a:fld>
            <a:endParaRPr lang="en-US" altLang="en-US"/>
          </a:p>
        </p:txBody>
      </p:sp>
      <p:sp>
        <p:nvSpPr>
          <p:cNvPr id="44035" name="Rectangle 2">
            <a:extLst>
              <a:ext uri="{FF2B5EF4-FFF2-40B4-BE49-F238E27FC236}">
                <a16:creationId xmlns:a16="http://schemas.microsoft.com/office/drawing/2014/main" id="{E63A30FB-8E15-F050-0817-8E2C20C61D41}"/>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14FFB7BD-56F3-30EF-09BD-C6A534E712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06C0B366-31B5-B5D2-0652-EC727C5E44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8AD7593-819E-4AF5-B2E5-F13245366E80}" type="slidenum">
              <a:rPr lang="en-US" altLang="en-US" smtClean="0"/>
              <a:pPr>
                <a:spcBef>
                  <a:spcPct val="0"/>
                </a:spcBef>
              </a:pPr>
              <a:t>34</a:t>
            </a:fld>
            <a:endParaRPr lang="en-US" altLang="en-US"/>
          </a:p>
        </p:txBody>
      </p:sp>
      <p:sp>
        <p:nvSpPr>
          <p:cNvPr id="46083" name="Rectangle 2">
            <a:extLst>
              <a:ext uri="{FF2B5EF4-FFF2-40B4-BE49-F238E27FC236}">
                <a16:creationId xmlns:a16="http://schemas.microsoft.com/office/drawing/2014/main" id="{964CD9C0-77E3-BB1B-34A9-8D4090B9028B}"/>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C32C69DC-F129-D523-CE8B-7E47001957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930A2CE6-F3FB-3399-2146-B1A89E165BAB}"/>
              </a:ext>
            </a:extLst>
          </p:cNvPr>
          <p:cNvSpPr txBox="1">
            <a:spLocks noChangeArrowheads="1"/>
          </p:cNvSpPr>
          <p:nvPr userDrawn="1"/>
        </p:nvSpPr>
        <p:spPr bwMode="auto">
          <a:xfrm>
            <a:off x="0" y="6165850"/>
            <a:ext cx="9144000" cy="768350"/>
          </a:xfrm>
          <a:prstGeom prst="rect">
            <a:avLst/>
          </a:prstGeom>
          <a:gradFill flip="none" rotWithShape="1">
            <a:gsLst>
              <a:gs pos="0">
                <a:srgbClr val="61BFDD">
                  <a:tint val="66000"/>
                  <a:satMod val="160000"/>
                </a:srgbClr>
              </a:gs>
              <a:gs pos="50000">
                <a:srgbClr val="61BFDD">
                  <a:tint val="44500"/>
                  <a:satMod val="160000"/>
                </a:srgbClr>
              </a:gs>
              <a:gs pos="100000">
                <a:srgbClr val="61BFDD">
                  <a:tint val="23500"/>
                  <a:satMod val="160000"/>
                </a:srgbClr>
              </a:gs>
            </a:gsLst>
            <a:lin ang="18900000" scaled="1"/>
            <a:tileRect/>
          </a:gradFill>
          <a:ln w="25400">
            <a:noFill/>
            <a:miter lim="800000"/>
            <a:headEnd/>
            <a:tailEnd/>
          </a:ln>
        </p:spPr>
        <p:txBody>
          <a:bodyPr>
            <a:spAutoFit/>
          </a:bodyPr>
          <a:lstStyle>
            <a:lvl1pPr eaLnBrk="0" hangingPunct="0">
              <a:defRPr>
                <a:solidFill>
                  <a:schemeClr val="tx1"/>
                </a:solidFill>
                <a:latin typeface="Arial" charset="0"/>
                <a:ea typeface="ＭＳ Ｐゴシック" pitchFamily="-110" charset="-128"/>
              </a:defRPr>
            </a:lvl1pPr>
            <a:lvl2pPr marL="742950" indent="-285750" eaLnBrk="0" hangingPunct="0">
              <a:defRPr>
                <a:solidFill>
                  <a:schemeClr val="tx1"/>
                </a:solidFill>
                <a:latin typeface="Arial" charset="0"/>
                <a:ea typeface="ＭＳ Ｐゴシック" pitchFamily="-110" charset="-128"/>
              </a:defRPr>
            </a:lvl2pPr>
            <a:lvl3pPr marL="1143000" indent="-228600" eaLnBrk="0" hangingPunct="0">
              <a:defRPr>
                <a:solidFill>
                  <a:schemeClr val="tx1"/>
                </a:solidFill>
                <a:latin typeface="Arial" charset="0"/>
                <a:ea typeface="ＭＳ Ｐゴシック" pitchFamily="-110" charset="-128"/>
              </a:defRPr>
            </a:lvl3pPr>
            <a:lvl4pPr marL="1600200" indent="-228600" eaLnBrk="0" hangingPunct="0">
              <a:defRPr>
                <a:solidFill>
                  <a:schemeClr val="tx1"/>
                </a:solidFill>
                <a:latin typeface="Arial" charset="0"/>
                <a:ea typeface="ＭＳ Ｐゴシック" pitchFamily="-110" charset="-128"/>
              </a:defRPr>
            </a:lvl4pPr>
            <a:lvl5pPr marL="2057400" indent="-228600" eaLnBrk="0" hangingPunct="0">
              <a:defRPr>
                <a:solidFill>
                  <a:schemeClr val="tx1"/>
                </a:solidFill>
                <a:latin typeface="Arial" charset="0"/>
                <a:ea typeface="ＭＳ Ｐゴシック" pitchFamily="-110"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110"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110"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110"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110" charset="-128"/>
              </a:defRPr>
            </a:lvl9pPr>
          </a:lstStyle>
          <a:p>
            <a:pPr algn="r" eaLnBrk="1" hangingPunct="1">
              <a:defRPr/>
            </a:pPr>
            <a:endParaRPr lang="en-US" sz="4400"/>
          </a:p>
        </p:txBody>
      </p:sp>
      <p:cxnSp>
        <p:nvCxnSpPr>
          <p:cNvPr id="3" name="Straight Connector 2">
            <a:extLst>
              <a:ext uri="{FF2B5EF4-FFF2-40B4-BE49-F238E27FC236}">
                <a16:creationId xmlns:a16="http://schemas.microsoft.com/office/drawing/2014/main" id="{F5AB22FD-03B1-D04D-ED03-F906CC0ECC30}"/>
              </a:ext>
            </a:extLst>
          </p:cNvPr>
          <p:cNvCxnSpPr/>
          <p:nvPr userDrawn="1"/>
        </p:nvCxnSpPr>
        <p:spPr bwMode="auto">
          <a:xfrm>
            <a:off x="0" y="731838"/>
            <a:ext cx="9144000" cy="0"/>
          </a:xfrm>
          <a:prstGeom prst="line">
            <a:avLst/>
          </a:prstGeom>
          <a:solidFill>
            <a:schemeClr val="accent1"/>
          </a:solidFill>
          <a:ln w="57150" cap="flat" cmpd="sng" algn="ctr">
            <a:solidFill>
              <a:schemeClr val="bg1">
                <a:lumMod val="75000"/>
              </a:schemeClr>
            </a:solidFill>
            <a:prstDash val="solid"/>
            <a:round/>
            <a:headEnd type="none" w="med" len="med"/>
            <a:tailEnd type="none" w="med" len="med"/>
          </a:ln>
          <a:effectLst/>
        </p:spPr>
      </p:cxnSp>
      <p:sp>
        <p:nvSpPr>
          <p:cNvPr id="5122" name="Rectangle 2"/>
          <p:cNvSpPr>
            <a:spLocks noGrp="1" noChangeArrowheads="1"/>
          </p:cNvSpPr>
          <p:nvPr>
            <p:ph type="ctrTitle"/>
          </p:nvPr>
        </p:nvSpPr>
        <p:spPr>
          <a:xfrm>
            <a:off x="685800" y="2130425"/>
            <a:ext cx="7772400" cy="1470025"/>
          </a:xfrm>
          <a:noFill/>
          <a:ln w="9525">
            <a:noFill/>
          </a:ln>
        </p:spPr>
        <p:txBody>
          <a:bodyPr/>
          <a:lstStyle>
            <a:lvl1pPr>
              <a:defRPr>
                <a:solidFill>
                  <a:srgbClr val="00B0F0"/>
                </a:solidFill>
              </a:defRPr>
            </a:lvl1pPr>
          </a:lstStyle>
          <a:p>
            <a:r>
              <a:rPr lang="en-US" dirty="0"/>
              <a:t>Click to edit Master title style</a:t>
            </a:r>
          </a:p>
        </p:txBody>
      </p:sp>
      <p:sp>
        <p:nvSpPr>
          <p:cNvPr id="5123" name="Rectangle 3"/>
          <p:cNvSpPr>
            <a:spLocks noGrp="1" noChangeArrowheads="1"/>
          </p:cNvSpPr>
          <p:nvPr>
            <p:ph type="subTitle" idx="1"/>
          </p:nvPr>
        </p:nvSpPr>
        <p:spPr>
          <a:xfrm>
            <a:off x="2057400" y="4400550"/>
            <a:ext cx="6400800" cy="1238250"/>
          </a:xfrm>
        </p:spPr>
        <p:txBody>
          <a:bodyPr/>
          <a:lstStyle>
            <a:lvl1pPr marL="0" indent="0" algn="r">
              <a:buNone/>
              <a:defRPr>
                <a:solidFill>
                  <a:srgbClr val="00B0F0"/>
                </a:solidFill>
              </a:defRPr>
            </a:lvl1pPr>
          </a:lstStyle>
          <a:p>
            <a:r>
              <a:rPr lang="en-US" dirty="0"/>
              <a:t>Click to edit Master subtitle style</a:t>
            </a:r>
          </a:p>
        </p:txBody>
      </p:sp>
    </p:spTree>
    <p:extLst>
      <p:ext uri="{BB962C8B-B14F-4D97-AF65-F5344CB8AC3E}">
        <p14:creationId xmlns:p14="http://schemas.microsoft.com/office/powerpoint/2010/main" val="614136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Click to edit Master title style</a:t>
            </a:r>
            <a:endParaRPr lang="en-US" dirty="0"/>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ga-IE" dirty="0"/>
              <a:t>Click to edit Master text styles</a:t>
            </a:r>
          </a:p>
          <a:p>
            <a:pPr lvl="1"/>
            <a:r>
              <a:rPr lang="ga-IE" dirty="0"/>
              <a:t>Second level</a:t>
            </a:r>
          </a:p>
          <a:p>
            <a:pPr lvl="2"/>
            <a:r>
              <a:rPr lang="ga-IE" dirty="0"/>
              <a:t>Third level</a:t>
            </a:r>
          </a:p>
          <a:p>
            <a:pPr lvl="3"/>
            <a:r>
              <a:rPr lang="ga-IE" dirty="0"/>
              <a:t>Fourth level</a:t>
            </a:r>
          </a:p>
          <a:p>
            <a:pPr lvl="4"/>
            <a:r>
              <a:rPr lang="ga-IE" dirty="0"/>
              <a:t>Fifth level</a:t>
            </a:r>
            <a:endParaRPr lang="en-US" dirty="0"/>
          </a:p>
        </p:txBody>
      </p:sp>
    </p:spTree>
    <p:extLst>
      <p:ext uri="{BB962C8B-B14F-4D97-AF65-F5344CB8AC3E}">
        <p14:creationId xmlns:p14="http://schemas.microsoft.com/office/powerpoint/2010/main" val="11062451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2AC60354-6FA1-6B23-19CC-30A4D81D98FD}"/>
              </a:ext>
            </a:extLst>
          </p:cNvPr>
          <p:cNvSpPr txBox="1">
            <a:spLocks noChangeArrowheads="1"/>
          </p:cNvSpPr>
          <p:nvPr userDrawn="1"/>
        </p:nvSpPr>
        <p:spPr bwMode="auto">
          <a:xfrm>
            <a:off x="0" y="6165850"/>
            <a:ext cx="9144000" cy="768350"/>
          </a:xfrm>
          <a:prstGeom prst="rect">
            <a:avLst/>
          </a:prstGeom>
          <a:gradFill flip="none" rotWithShape="1">
            <a:gsLst>
              <a:gs pos="0">
                <a:srgbClr val="61BFDD">
                  <a:tint val="66000"/>
                  <a:satMod val="160000"/>
                </a:srgbClr>
              </a:gs>
              <a:gs pos="50000">
                <a:srgbClr val="61BFDD">
                  <a:tint val="44500"/>
                  <a:satMod val="160000"/>
                </a:srgbClr>
              </a:gs>
              <a:gs pos="100000">
                <a:srgbClr val="61BFDD">
                  <a:tint val="23500"/>
                  <a:satMod val="160000"/>
                </a:srgbClr>
              </a:gs>
            </a:gsLst>
            <a:lin ang="18900000" scaled="1"/>
            <a:tileRect/>
          </a:gradFill>
          <a:ln w="25400">
            <a:noFill/>
            <a:miter lim="800000"/>
            <a:headEnd/>
            <a:tailEnd/>
          </a:ln>
        </p:spPr>
        <p:txBody>
          <a:bodyPr>
            <a:spAutoFit/>
          </a:bodyPr>
          <a:lstStyle>
            <a:lvl1pPr eaLnBrk="0" hangingPunct="0">
              <a:defRPr>
                <a:solidFill>
                  <a:schemeClr val="tx1"/>
                </a:solidFill>
                <a:latin typeface="Arial" charset="0"/>
                <a:ea typeface="ＭＳ Ｐゴシック" pitchFamily="-110" charset="-128"/>
              </a:defRPr>
            </a:lvl1pPr>
            <a:lvl2pPr marL="742950" indent="-285750" eaLnBrk="0" hangingPunct="0">
              <a:defRPr>
                <a:solidFill>
                  <a:schemeClr val="tx1"/>
                </a:solidFill>
                <a:latin typeface="Arial" charset="0"/>
                <a:ea typeface="ＭＳ Ｐゴシック" pitchFamily="-110" charset="-128"/>
              </a:defRPr>
            </a:lvl2pPr>
            <a:lvl3pPr marL="1143000" indent="-228600" eaLnBrk="0" hangingPunct="0">
              <a:defRPr>
                <a:solidFill>
                  <a:schemeClr val="tx1"/>
                </a:solidFill>
                <a:latin typeface="Arial" charset="0"/>
                <a:ea typeface="ＭＳ Ｐゴシック" pitchFamily="-110" charset="-128"/>
              </a:defRPr>
            </a:lvl3pPr>
            <a:lvl4pPr marL="1600200" indent="-228600" eaLnBrk="0" hangingPunct="0">
              <a:defRPr>
                <a:solidFill>
                  <a:schemeClr val="tx1"/>
                </a:solidFill>
                <a:latin typeface="Arial" charset="0"/>
                <a:ea typeface="ＭＳ Ｐゴシック" pitchFamily="-110" charset="-128"/>
              </a:defRPr>
            </a:lvl4pPr>
            <a:lvl5pPr marL="2057400" indent="-228600" eaLnBrk="0" hangingPunct="0">
              <a:defRPr>
                <a:solidFill>
                  <a:schemeClr val="tx1"/>
                </a:solidFill>
                <a:latin typeface="Arial" charset="0"/>
                <a:ea typeface="ＭＳ Ｐゴシック" pitchFamily="-110"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110"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110"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110"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110" charset="-128"/>
              </a:defRPr>
            </a:lvl9pPr>
          </a:lstStyle>
          <a:p>
            <a:pPr algn="r" eaLnBrk="1" hangingPunct="1">
              <a:defRPr/>
            </a:pPr>
            <a:endParaRPr lang="en-US" sz="4400"/>
          </a:p>
        </p:txBody>
      </p:sp>
      <p:cxnSp>
        <p:nvCxnSpPr>
          <p:cNvPr id="3" name="Straight Connector 2">
            <a:extLst>
              <a:ext uri="{FF2B5EF4-FFF2-40B4-BE49-F238E27FC236}">
                <a16:creationId xmlns:a16="http://schemas.microsoft.com/office/drawing/2014/main" id="{63917870-4DBE-D568-7A09-9ADB4EFD8C08}"/>
              </a:ext>
            </a:extLst>
          </p:cNvPr>
          <p:cNvCxnSpPr/>
          <p:nvPr userDrawn="1"/>
        </p:nvCxnSpPr>
        <p:spPr bwMode="auto">
          <a:xfrm>
            <a:off x="0" y="731838"/>
            <a:ext cx="9144000" cy="0"/>
          </a:xfrm>
          <a:prstGeom prst="line">
            <a:avLst/>
          </a:prstGeom>
          <a:solidFill>
            <a:schemeClr val="accent1"/>
          </a:solidFill>
          <a:ln w="57150" cap="flat" cmpd="sng" algn="ctr">
            <a:solidFill>
              <a:schemeClr val="bg1">
                <a:lumMod val="75000"/>
              </a:schemeClr>
            </a:solidFill>
            <a:prstDash val="solid"/>
            <a:round/>
            <a:headEnd type="none" w="med" len="med"/>
            <a:tailEnd type="none" w="med" len="med"/>
          </a:ln>
          <a:effectLst/>
        </p:spPr>
      </p:cxnSp>
      <p:sp>
        <p:nvSpPr>
          <p:cNvPr id="1026" name="Rectangle 2">
            <a:extLst>
              <a:ext uri="{FF2B5EF4-FFF2-40B4-BE49-F238E27FC236}">
                <a16:creationId xmlns:a16="http://schemas.microsoft.com/office/drawing/2014/main" id="{837332CE-39BE-FFF5-EC30-43ABDE769784}"/>
              </a:ext>
            </a:extLst>
          </p:cNvPr>
          <p:cNvSpPr>
            <a:spLocks noGrp="1" noChangeArrowheads="1"/>
          </p:cNvSpPr>
          <p:nvPr>
            <p:ph type="title"/>
          </p:nvPr>
        </p:nvSpPr>
        <p:spPr bwMode="auto">
          <a:xfrm>
            <a:off x="0" y="1"/>
            <a:ext cx="9144000" cy="731838"/>
          </a:xfrm>
          <a:prstGeom prst="rect">
            <a:avLst/>
          </a:prstGeom>
          <a:noFill/>
          <a:ln w="25400">
            <a:noFill/>
            <a:miter lim="800000"/>
            <a:headEnd/>
            <a:tailEnd/>
          </a:ln>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CDCE649D-ED45-847C-8E38-6D30BBDDBFB0}"/>
              </a:ext>
            </a:extLst>
          </p:cNvPr>
          <p:cNvSpPr>
            <a:spLocks noGrp="1" noChangeArrowheads="1"/>
          </p:cNvSpPr>
          <p:nvPr>
            <p:ph type="body" idx="1"/>
          </p:nvPr>
        </p:nvSpPr>
        <p:spPr bwMode="auto">
          <a:xfrm>
            <a:off x="457200" y="1016000"/>
            <a:ext cx="8229600" cy="514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p:txBody>
      </p:sp>
      <p:sp>
        <p:nvSpPr>
          <p:cNvPr id="4100" name="Text Box 4">
            <a:extLst>
              <a:ext uri="{FF2B5EF4-FFF2-40B4-BE49-F238E27FC236}">
                <a16:creationId xmlns:a16="http://schemas.microsoft.com/office/drawing/2014/main" id="{485BE43F-6E98-0AE9-A8EE-A1B405469F7C}"/>
              </a:ext>
            </a:extLst>
          </p:cNvPr>
          <p:cNvSpPr txBox="1">
            <a:spLocks noChangeArrowheads="1"/>
          </p:cNvSpPr>
          <p:nvPr/>
        </p:nvSpPr>
        <p:spPr bwMode="auto">
          <a:xfrm>
            <a:off x="8374743" y="6357257"/>
            <a:ext cx="769258" cy="500743"/>
          </a:xfrm>
          <a:prstGeom prst="rect">
            <a:avLst/>
          </a:prstGeom>
          <a:noFill/>
          <a:ln w="25400">
            <a:noFill/>
            <a:miter lim="800000"/>
            <a:headEnd/>
            <a:tailEnd/>
          </a:ln>
        </p:spPr>
        <p:txBody>
          <a:bodyPr anchor="ctr" anchorCtr="1"/>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defRPr/>
            </a:pPr>
            <a:fld id="{5B20D82C-E33D-4BBE-BCE9-995A162BDB36}" type="slidenum">
              <a:rPr lang="en-US" altLang="en-US" smtClean="0">
                <a:solidFill>
                  <a:schemeClr val="tx1">
                    <a:lumMod val="75000"/>
                    <a:lumOff val="25000"/>
                  </a:schemeClr>
                </a:solidFill>
                <a:cs typeface="Arial" panose="020B0604020202020204" pitchFamily="34" charset="0"/>
              </a:rPr>
              <a:pPr algn="ctr" eaLnBrk="1" hangingPunct="1">
                <a:spcBef>
                  <a:spcPct val="50000"/>
                </a:spcBef>
                <a:defRPr/>
              </a:pPr>
              <a:t>‹#›</a:t>
            </a:fld>
            <a:endParaRPr lang="en-US" altLang="en-US" dirty="0">
              <a:solidFill>
                <a:schemeClr val="tx1">
                  <a:lumMod val="75000"/>
                  <a:lumOff val="25000"/>
                </a:schemeClr>
              </a:solidFill>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71" r:id="rId1"/>
    <p:sldLayoutId id="2147483770" r:id="rId2"/>
  </p:sldLayoutIdLst>
  <p:txStyles>
    <p:titleStyle>
      <a:lvl1pPr algn="r" rtl="0" eaLnBrk="0" fontAlgn="base" hangingPunct="0">
        <a:spcBef>
          <a:spcPct val="0"/>
        </a:spcBef>
        <a:spcAft>
          <a:spcPct val="0"/>
        </a:spcAft>
        <a:defRPr sz="3600">
          <a:solidFill>
            <a:srgbClr val="00B0F0"/>
          </a:solidFill>
          <a:latin typeface="+mj-lt"/>
          <a:ea typeface="MS PGothic" pitchFamily="34" charset="-128"/>
          <a:cs typeface="+mj-cs"/>
        </a:defRPr>
      </a:lvl1pPr>
      <a:lvl2pPr algn="r" rtl="0" eaLnBrk="0" fontAlgn="base" hangingPunct="0">
        <a:spcBef>
          <a:spcPct val="0"/>
        </a:spcBef>
        <a:spcAft>
          <a:spcPct val="0"/>
        </a:spcAft>
        <a:defRPr sz="4000">
          <a:solidFill>
            <a:srgbClr val="663300"/>
          </a:solidFill>
          <a:latin typeface="Arial" pitchFamily="-112" charset="0"/>
          <a:ea typeface="MS PGothic" pitchFamily="34" charset="-128"/>
        </a:defRPr>
      </a:lvl2pPr>
      <a:lvl3pPr algn="r" rtl="0" eaLnBrk="0" fontAlgn="base" hangingPunct="0">
        <a:spcBef>
          <a:spcPct val="0"/>
        </a:spcBef>
        <a:spcAft>
          <a:spcPct val="0"/>
        </a:spcAft>
        <a:defRPr sz="4000">
          <a:solidFill>
            <a:srgbClr val="663300"/>
          </a:solidFill>
          <a:latin typeface="Arial" pitchFamily="-112" charset="0"/>
          <a:ea typeface="MS PGothic" pitchFamily="34" charset="-128"/>
        </a:defRPr>
      </a:lvl3pPr>
      <a:lvl4pPr algn="r" rtl="0" eaLnBrk="0" fontAlgn="base" hangingPunct="0">
        <a:spcBef>
          <a:spcPct val="0"/>
        </a:spcBef>
        <a:spcAft>
          <a:spcPct val="0"/>
        </a:spcAft>
        <a:defRPr sz="4000">
          <a:solidFill>
            <a:srgbClr val="663300"/>
          </a:solidFill>
          <a:latin typeface="Arial" pitchFamily="-112" charset="0"/>
          <a:ea typeface="MS PGothic" pitchFamily="34" charset="-128"/>
        </a:defRPr>
      </a:lvl4pPr>
      <a:lvl5pPr algn="r" rtl="0" eaLnBrk="0" fontAlgn="base" hangingPunct="0">
        <a:spcBef>
          <a:spcPct val="0"/>
        </a:spcBef>
        <a:spcAft>
          <a:spcPct val="0"/>
        </a:spcAft>
        <a:defRPr sz="4000">
          <a:solidFill>
            <a:srgbClr val="663300"/>
          </a:solidFill>
          <a:latin typeface="Arial" pitchFamily="-112" charset="0"/>
          <a:ea typeface="MS PGothic" pitchFamily="34" charset="-128"/>
        </a:defRPr>
      </a:lvl5pPr>
      <a:lvl6pPr marL="457200" algn="r" rtl="0" fontAlgn="base">
        <a:spcBef>
          <a:spcPct val="0"/>
        </a:spcBef>
        <a:spcAft>
          <a:spcPct val="0"/>
        </a:spcAft>
        <a:defRPr sz="4000">
          <a:solidFill>
            <a:schemeClr val="bg1"/>
          </a:solidFill>
          <a:latin typeface="Arial" pitchFamily="-112" charset="0"/>
        </a:defRPr>
      </a:lvl6pPr>
      <a:lvl7pPr marL="914400" algn="r" rtl="0" fontAlgn="base">
        <a:spcBef>
          <a:spcPct val="0"/>
        </a:spcBef>
        <a:spcAft>
          <a:spcPct val="0"/>
        </a:spcAft>
        <a:defRPr sz="4000">
          <a:solidFill>
            <a:schemeClr val="bg1"/>
          </a:solidFill>
          <a:latin typeface="Arial" pitchFamily="-112" charset="0"/>
        </a:defRPr>
      </a:lvl7pPr>
      <a:lvl8pPr marL="1371600" algn="r" rtl="0" fontAlgn="base">
        <a:spcBef>
          <a:spcPct val="0"/>
        </a:spcBef>
        <a:spcAft>
          <a:spcPct val="0"/>
        </a:spcAft>
        <a:defRPr sz="4000">
          <a:solidFill>
            <a:schemeClr val="bg1"/>
          </a:solidFill>
          <a:latin typeface="Arial" pitchFamily="-112" charset="0"/>
        </a:defRPr>
      </a:lvl8pPr>
      <a:lvl9pPr marL="1828800" algn="r" rtl="0" fontAlgn="base">
        <a:spcBef>
          <a:spcPct val="0"/>
        </a:spcBef>
        <a:spcAft>
          <a:spcPct val="0"/>
        </a:spcAft>
        <a:defRPr sz="4000">
          <a:solidFill>
            <a:schemeClr val="bg1"/>
          </a:solidFill>
          <a:latin typeface="Arial" pitchFamily="-112" charset="0"/>
        </a:defRPr>
      </a:lvl9pPr>
    </p:titleStyle>
    <p:bodyStyle>
      <a:lvl1pPr marL="449263" indent="-449263" algn="l" rtl="0" eaLnBrk="0" fontAlgn="base" hangingPunct="0">
        <a:spcBef>
          <a:spcPts val="1200"/>
        </a:spcBef>
        <a:spcAft>
          <a:spcPct val="0"/>
        </a:spcAft>
        <a:buFont typeface="Wingdings" panose="05000000000000000000" pitchFamily="2" charset="2"/>
        <a:buChar char="Ø"/>
        <a:defRPr sz="2800">
          <a:solidFill>
            <a:schemeClr val="tx1">
              <a:lumMod val="65000"/>
              <a:lumOff val="35000"/>
            </a:schemeClr>
          </a:solidFill>
          <a:latin typeface="+mn-lt"/>
          <a:ea typeface="MS PGothic" pitchFamily="34" charset="-128"/>
          <a:cs typeface="+mn-cs"/>
        </a:defRPr>
      </a:lvl1pPr>
      <a:lvl2pPr marL="998538" indent="-457200" algn="l" rtl="0" eaLnBrk="0" fontAlgn="base" hangingPunct="0">
        <a:spcBef>
          <a:spcPts val="1200"/>
        </a:spcBef>
        <a:spcAft>
          <a:spcPct val="0"/>
        </a:spcAft>
        <a:buFont typeface="Wingdings" panose="05000000000000000000" pitchFamily="2" charset="2"/>
        <a:buChar char="ü"/>
        <a:defRPr sz="2400">
          <a:solidFill>
            <a:schemeClr val="tx1">
              <a:lumMod val="65000"/>
              <a:lumOff val="35000"/>
            </a:schemeClr>
          </a:solidFill>
          <a:latin typeface="+mn-lt"/>
          <a:ea typeface="MS PGothic" pitchFamily="34" charset="-128"/>
        </a:defRPr>
      </a:lvl2pPr>
      <a:lvl3pPr marL="1349375" indent="-342900" algn="l" rtl="0" eaLnBrk="0" fontAlgn="base" hangingPunct="0">
        <a:spcBef>
          <a:spcPts val="1200"/>
        </a:spcBef>
        <a:spcAft>
          <a:spcPct val="0"/>
        </a:spcAft>
        <a:buFont typeface="Wingdings" panose="05000000000000000000" pitchFamily="2" charset="2"/>
        <a:buChar char="q"/>
        <a:defRPr sz="2000">
          <a:solidFill>
            <a:schemeClr val="tx1">
              <a:lumMod val="95000"/>
              <a:lumOff val="5000"/>
            </a:schemeClr>
          </a:solidFill>
          <a:latin typeface="+mn-lt"/>
          <a:ea typeface="MS PGothic" pitchFamily="34" charset="-128"/>
        </a:defRPr>
      </a:lvl3pPr>
      <a:lvl4pPr marL="1414463" indent="0" algn="l" rtl="0" eaLnBrk="0" fontAlgn="base" hangingPunct="0">
        <a:spcBef>
          <a:spcPct val="20000"/>
        </a:spcBef>
        <a:spcAft>
          <a:spcPct val="0"/>
        </a:spcAft>
        <a:buNone/>
        <a:defRPr sz="2000">
          <a:solidFill>
            <a:schemeClr val="tx1"/>
          </a:solidFill>
          <a:latin typeface="+mn-lt"/>
          <a:ea typeface="MS PGothic" pitchFamily="34" charset="-128"/>
        </a:defRPr>
      </a:lvl4pPr>
      <a:lvl5pPr marL="1828800" indent="0" algn="l" rtl="0" eaLnBrk="0" fontAlgn="base" hangingPunct="0">
        <a:spcBef>
          <a:spcPct val="20000"/>
        </a:spcBef>
        <a:spcAft>
          <a:spcPct val="0"/>
        </a:spcAft>
        <a:buNone/>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2"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2"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2"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3.bin"/><Relationship Id="rId1" Type="http://schemas.openxmlformats.org/officeDocument/2006/relationships/slideLayout" Target="../slideLayouts/slideLayout2.xml"/><Relationship Id="rId4" Type="http://schemas.openxmlformats.org/officeDocument/2006/relationships/hyperlink" Target="https://en.wikipedia.org/wiki/Glossary_of_mathematical_symbols#%E2%8A%86"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oleObject" Target="../embeddings/oleObject6.bin"/><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oleObject" Target="../embeddings/oleObject9.bin"/><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oleObject" Target="../embeddings/oleObject2.bin"/><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oleObject" Target="../embeddings/oleObject10.bin"/><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oleObject" Target="../embeddings/oleObject11.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oleObject" Target="../embeddings/oleObject12.bin"/><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oleObject" Target="../embeddings/oleObject13.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9510818-BA71-BF33-D81C-D10BFD3B6BFF}"/>
              </a:ext>
            </a:extLst>
          </p:cNvPr>
          <p:cNvSpPr txBox="1">
            <a:spLocks noChangeArrowheads="1"/>
          </p:cNvSpPr>
          <p:nvPr/>
        </p:nvSpPr>
        <p:spPr>
          <a:xfrm>
            <a:off x="685800" y="2130425"/>
            <a:ext cx="7772400" cy="2401888"/>
          </a:xfrm>
          <a:prstGeom prst="rect">
            <a:avLst/>
          </a:prstGeom>
          <a:noFill/>
          <a:ln w="25400">
            <a:noFill/>
          </a:ln>
        </p:spPr>
        <p:txBody>
          <a:bodyPr/>
          <a:lstStyle>
            <a:lvl1pPr algn="r" rtl="0" eaLnBrk="0" fontAlgn="base" hangingPunct="0">
              <a:spcBef>
                <a:spcPct val="0"/>
              </a:spcBef>
              <a:spcAft>
                <a:spcPct val="0"/>
              </a:spcAft>
              <a:defRPr sz="4000">
                <a:solidFill>
                  <a:srgbClr val="00B0F0"/>
                </a:solidFill>
                <a:latin typeface="+mj-lt"/>
                <a:ea typeface="MS PGothic" panose="020B0600070205080204" pitchFamily="34" charset="-128"/>
                <a:cs typeface="ＭＳ Ｐゴシック" pitchFamily="-110" charset="-128"/>
              </a:defRPr>
            </a:lvl1pPr>
            <a:lvl2pPr algn="r" rtl="0" eaLnBrk="0" fontAlgn="base" hangingPunct="0">
              <a:spcBef>
                <a:spcPct val="0"/>
              </a:spcBef>
              <a:spcAft>
                <a:spcPct val="0"/>
              </a:spcAft>
              <a:defRPr sz="4000">
                <a:solidFill>
                  <a:srgbClr val="FFFF99"/>
                </a:solidFill>
                <a:latin typeface="Arial" pitchFamily="-107" charset="0"/>
                <a:ea typeface="MS PGothic" panose="020B0600070205080204" pitchFamily="34" charset="-128"/>
                <a:cs typeface="ＭＳ Ｐゴシック" pitchFamily="-110" charset="-128"/>
              </a:defRPr>
            </a:lvl2pPr>
            <a:lvl3pPr algn="r" rtl="0" eaLnBrk="0" fontAlgn="base" hangingPunct="0">
              <a:spcBef>
                <a:spcPct val="0"/>
              </a:spcBef>
              <a:spcAft>
                <a:spcPct val="0"/>
              </a:spcAft>
              <a:defRPr sz="4000">
                <a:solidFill>
                  <a:srgbClr val="FFFF99"/>
                </a:solidFill>
                <a:latin typeface="Arial" pitchFamily="-107" charset="0"/>
                <a:ea typeface="MS PGothic" panose="020B0600070205080204" pitchFamily="34" charset="-128"/>
                <a:cs typeface="ＭＳ Ｐゴシック" pitchFamily="-110" charset="-128"/>
              </a:defRPr>
            </a:lvl3pPr>
            <a:lvl4pPr algn="r" rtl="0" eaLnBrk="0" fontAlgn="base" hangingPunct="0">
              <a:spcBef>
                <a:spcPct val="0"/>
              </a:spcBef>
              <a:spcAft>
                <a:spcPct val="0"/>
              </a:spcAft>
              <a:defRPr sz="4000">
                <a:solidFill>
                  <a:srgbClr val="FFFF99"/>
                </a:solidFill>
                <a:latin typeface="Arial" pitchFamily="-107" charset="0"/>
                <a:ea typeface="MS PGothic" panose="020B0600070205080204" pitchFamily="34" charset="-128"/>
                <a:cs typeface="ＭＳ Ｐゴシック" pitchFamily="-110" charset="-128"/>
              </a:defRPr>
            </a:lvl4pPr>
            <a:lvl5pPr algn="r" rtl="0" eaLnBrk="0" fontAlgn="base" hangingPunct="0">
              <a:spcBef>
                <a:spcPct val="0"/>
              </a:spcBef>
              <a:spcAft>
                <a:spcPct val="0"/>
              </a:spcAft>
              <a:defRPr sz="4000">
                <a:solidFill>
                  <a:srgbClr val="FFFF99"/>
                </a:solidFill>
                <a:latin typeface="Arial" pitchFamily="-107" charset="0"/>
                <a:ea typeface="MS PGothic" panose="020B0600070205080204" pitchFamily="34" charset="-128"/>
                <a:cs typeface="ＭＳ Ｐゴシック" pitchFamily="-110" charset="-128"/>
              </a:defRPr>
            </a:lvl5pPr>
            <a:lvl6pPr marL="457200" algn="r" rtl="0" fontAlgn="base">
              <a:spcBef>
                <a:spcPct val="0"/>
              </a:spcBef>
              <a:spcAft>
                <a:spcPct val="0"/>
              </a:spcAft>
              <a:defRPr sz="4000">
                <a:solidFill>
                  <a:schemeClr val="bg1"/>
                </a:solidFill>
                <a:latin typeface="Arial" pitchFamily="-107" charset="0"/>
              </a:defRPr>
            </a:lvl6pPr>
            <a:lvl7pPr marL="914400" algn="r" rtl="0" fontAlgn="base">
              <a:spcBef>
                <a:spcPct val="0"/>
              </a:spcBef>
              <a:spcAft>
                <a:spcPct val="0"/>
              </a:spcAft>
              <a:defRPr sz="4000">
                <a:solidFill>
                  <a:schemeClr val="bg1"/>
                </a:solidFill>
                <a:latin typeface="Arial" pitchFamily="-107" charset="0"/>
              </a:defRPr>
            </a:lvl7pPr>
            <a:lvl8pPr marL="1371600" algn="r" rtl="0" fontAlgn="base">
              <a:spcBef>
                <a:spcPct val="0"/>
              </a:spcBef>
              <a:spcAft>
                <a:spcPct val="0"/>
              </a:spcAft>
              <a:defRPr sz="4000">
                <a:solidFill>
                  <a:schemeClr val="bg1"/>
                </a:solidFill>
                <a:latin typeface="Arial" pitchFamily="-107" charset="0"/>
              </a:defRPr>
            </a:lvl8pPr>
            <a:lvl9pPr marL="1828800" algn="r" rtl="0" fontAlgn="base">
              <a:spcBef>
                <a:spcPct val="0"/>
              </a:spcBef>
              <a:spcAft>
                <a:spcPct val="0"/>
              </a:spcAft>
              <a:defRPr sz="4000">
                <a:solidFill>
                  <a:schemeClr val="bg1"/>
                </a:solidFill>
                <a:latin typeface="Arial" pitchFamily="-107"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IE" altLang="en-US" sz="4000" b="1" i="0" u="none" strike="noStrike" kern="0" cap="none" spc="0" normalizeH="0" baseline="0" noProof="0" dirty="0">
                <a:ln>
                  <a:noFill/>
                </a:ln>
                <a:solidFill>
                  <a:srgbClr val="00B0F0"/>
                </a:solidFill>
                <a:effectLst/>
                <a:uLnTx/>
                <a:uFillTx/>
                <a:latin typeface="Arial"/>
                <a:ea typeface="ＭＳ Ｐゴシック" panose="020B0600070205080204" pitchFamily="34" charset="-128"/>
              </a:rPr>
              <a:t>Digital Image Processing</a:t>
            </a:r>
            <a:br>
              <a:rPr kumimoji="0" lang="en-IE" altLang="en-US" sz="4000" b="1" i="0" u="none" strike="noStrike" kern="0" cap="none" spc="0" normalizeH="0" baseline="0" noProof="0" dirty="0">
                <a:ln>
                  <a:noFill/>
                </a:ln>
                <a:solidFill>
                  <a:srgbClr val="00B0F0"/>
                </a:solidFill>
                <a:effectLst/>
                <a:uLnTx/>
                <a:uFillTx/>
                <a:latin typeface="Arial"/>
                <a:ea typeface="ＭＳ Ｐゴシック" panose="020B0600070205080204" pitchFamily="34" charset="-128"/>
              </a:rPr>
            </a:br>
            <a:br>
              <a:rPr kumimoji="0" lang="en-IE" altLang="en-US" sz="4000" b="1" i="0" u="none" strike="noStrike" kern="0" cap="none" spc="0" normalizeH="0" baseline="0" noProof="0" dirty="0">
                <a:ln>
                  <a:noFill/>
                </a:ln>
                <a:solidFill>
                  <a:srgbClr val="00B0F0"/>
                </a:solidFill>
                <a:effectLst/>
                <a:uLnTx/>
                <a:uFillTx/>
                <a:latin typeface="Arial"/>
                <a:ea typeface="ＭＳ Ｐゴシック" panose="020B0600070205080204" pitchFamily="34" charset="-128"/>
              </a:rPr>
            </a:br>
            <a:r>
              <a:rPr kumimoji="0" lang="en-IE" altLang="en-US" sz="3200" b="0" i="0" u="none" strike="noStrike" kern="0" cap="none" spc="0" normalizeH="0" baseline="0" noProof="0" dirty="0">
                <a:ln>
                  <a:noFill/>
                </a:ln>
                <a:solidFill>
                  <a:srgbClr val="000000">
                    <a:lumMod val="65000"/>
                    <a:lumOff val="35000"/>
                  </a:srgbClr>
                </a:solidFill>
                <a:effectLst/>
                <a:uLnTx/>
                <a:uFillTx/>
                <a:latin typeface="Arial"/>
                <a:ea typeface="ＭＳ Ｐゴシック" panose="020B0600070205080204" pitchFamily="34" charset="-128"/>
              </a:rPr>
              <a:t>Chapter 7:</a:t>
            </a:r>
            <a:r>
              <a:rPr kumimoji="0" lang="en-IE" altLang="en-US" sz="3200" b="0" i="0" u="none" strike="noStrike" kern="0" cap="none" spc="0" normalizeH="0" baseline="0" noProof="0" dirty="0">
                <a:ln>
                  <a:noFill/>
                </a:ln>
                <a:solidFill>
                  <a:srgbClr val="00B0F0"/>
                </a:solidFill>
                <a:effectLst/>
                <a:uLnTx/>
                <a:uFillTx/>
                <a:latin typeface="Arial"/>
                <a:ea typeface="ＭＳ Ｐゴシック" panose="020B0600070205080204" pitchFamily="34" charset="-128"/>
              </a:rPr>
              <a:t> Morphological                  Image Processing</a:t>
            </a:r>
            <a:endParaRPr kumimoji="0" lang="en-US" altLang="en-US" sz="3200" b="0" i="0" u="none" strike="noStrike" kern="0" cap="none" spc="0" normalizeH="0" baseline="0" noProof="0" dirty="0">
              <a:ln>
                <a:noFill/>
              </a:ln>
              <a:solidFill>
                <a:srgbClr val="00B0F0"/>
              </a:solidFill>
              <a:effectLst/>
              <a:uLnTx/>
              <a:uFillTx/>
              <a:latin typeface="Arial"/>
              <a:ea typeface="ＭＳ Ｐゴシック" panose="020B0600070205080204"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CC97-19DF-0178-6E20-ACAD7A45BCF6}"/>
              </a:ext>
            </a:extLst>
          </p:cNvPr>
          <p:cNvSpPr>
            <a:spLocks noGrp="1"/>
          </p:cNvSpPr>
          <p:nvPr>
            <p:ph type="title"/>
          </p:nvPr>
        </p:nvSpPr>
        <p:spPr/>
        <p:txBody>
          <a:bodyPr/>
          <a:lstStyle/>
          <a:p>
            <a:r>
              <a:rPr lang="en-US" dirty="0"/>
              <a:t>Preliminaries</a:t>
            </a:r>
          </a:p>
        </p:txBody>
      </p:sp>
      <p:sp>
        <p:nvSpPr>
          <p:cNvPr id="3" name="Content Placeholder 2">
            <a:extLst>
              <a:ext uri="{FF2B5EF4-FFF2-40B4-BE49-F238E27FC236}">
                <a16:creationId xmlns:a16="http://schemas.microsoft.com/office/drawing/2014/main" id="{D203E0DD-BE22-E899-B3B7-91F0D6F6A9BD}"/>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80209D9E-F8D6-9906-3117-77D7E0A66122}"/>
              </a:ext>
            </a:extLst>
          </p:cNvPr>
          <p:cNvPicPr>
            <a:picLocks noChangeAspect="1"/>
          </p:cNvPicPr>
          <p:nvPr/>
        </p:nvPicPr>
        <p:blipFill>
          <a:blip r:embed="rId2"/>
          <a:stretch>
            <a:fillRect/>
          </a:stretch>
        </p:blipFill>
        <p:spPr>
          <a:xfrm>
            <a:off x="646383" y="994660"/>
            <a:ext cx="7904420" cy="5149849"/>
          </a:xfrm>
          <a:prstGeom prst="rect">
            <a:avLst/>
          </a:prstGeom>
        </p:spPr>
      </p:pic>
    </p:spTree>
    <p:extLst>
      <p:ext uri="{BB962C8B-B14F-4D97-AF65-F5344CB8AC3E}">
        <p14:creationId xmlns:p14="http://schemas.microsoft.com/office/powerpoint/2010/main" val="294420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CC97-19DF-0178-6E20-ACAD7A45BCF6}"/>
              </a:ext>
            </a:extLst>
          </p:cNvPr>
          <p:cNvSpPr>
            <a:spLocks noGrp="1"/>
          </p:cNvSpPr>
          <p:nvPr>
            <p:ph type="title"/>
          </p:nvPr>
        </p:nvSpPr>
        <p:spPr/>
        <p:txBody>
          <a:bodyPr/>
          <a:lstStyle/>
          <a:p>
            <a:r>
              <a:rPr lang="en-US" dirty="0"/>
              <a:t>Preliminaries</a:t>
            </a:r>
          </a:p>
        </p:txBody>
      </p:sp>
      <p:sp>
        <p:nvSpPr>
          <p:cNvPr id="3" name="Content Placeholder 2">
            <a:extLst>
              <a:ext uri="{FF2B5EF4-FFF2-40B4-BE49-F238E27FC236}">
                <a16:creationId xmlns:a16="http://schemas.microsoft.com/office/drawing/2014/main" id="{D203E0DD-BE22-E899-B3B7-91F0D6F6A9BD}"/>
              </a:ext>
            </a:extLst>
          </p:cNvPr>
          <p:cNvSpPr>
            <a:spLocks noGrp="1"/>
          </p:cNvSpPr>
          <p:nvPr>
            <p:ph idx="1"/>
          </p:nvPr>
        </p:nvSpPr>
        <p:spPr>
          <a:xfrm>
            <a:off x="457200" y="867103"/>
            <a:ext cx="8229600" cy="5298747"/>
          </a:xfrm>
        </p:spPr>
        <p:txBody>
          <a:bodyPr/>
          <a:lstStyle/>
          <a:p>
            <a:pPr>
              <a:spcBef>
                <a:spcPts val="600"/>
              </a:spcBef>
            </a:pPr>
            <a:r>
              <a:rPr lang="en-US" sz="2400" dirty="0"/>
              <a:t>Set reflection and translation are employed to </a:t>
            </a:r>
            <a:r>
              <a:rPr lang="en-US" sz="2400" dirty="0">
                <a:solidFill>
                  <a:srgbClr val="00B0F0"/>
                </a:solidFill>
              </a:rPr>
              <a:t>Structuring Elements</a:t>
            </a:r>
            <a:r>
              <a:rPr lang="en-US" sz="2400" dirty="0"/>
              <a:t> - </a:t>
            </a:r>
            <a:r>
              <a:rPr lang="en-US" sz="2400" dirty="0">
                <a:solidFill>
                  <a:srgbClr val="00B0F0"/>
                </a:solidFill>
              </a:rPr>
              <a:t>SE</a:t>
            </a:r>
            <a:r>
              <a:rPr lang="en-US" sz="2400" dirty="0"/>
              <a:t>.</a:t>
            </a:r>
          </a:p>
          <a:p>
            <a:pPr>
              <a:spcBef>
                <a:spcPts val="600"/>
              </a:spcBef>
            </a:pPr>
            <a:r>
              <a:rPr lang="en-US" sz="2400" dirty="0">
                <a:solidFill>
                  <a:srgbClr val="00B0F0"/>
                </a:solidFill>
              </a:rPr>
              <a:t>SE</a:t>
            </a:r>
            <a:r>
              <a:rPr lang="en-US" sz="2400" dirty="0"/>
              <a:t> are</a:t>
            </a:r>
            <a:r>
              <a:rPr lang="en-US" sz="2400" dirty="0">
                <a:solidFill>
                  <a:srgbClr val="00B0F0"/>
                </a:solidFill>
              </a:rPr>
              <a:t> small sets or sub-images used to examine the image under study for properties of interest</a:t>
            </a:r>
            <a:r>
              <a:rPr lang="en-US" sz="2400" dirty="0"/>
              <a:t>.</a:t>
            </a:r>
          </a:p>
          <a:p>
            <a:pPr lvl="1">
              <a:spcBef>
                <a:spcPts val="600"/>
              </a:spcBef>
            </a:pPr>
            <a:r>
              <a:rPr lang="en-US" sz="2000" dirty="0"/>
              <a:t>The matrix dimensions of the SE specify the size of the structuring element.</a:t>
            </a:r>
          </a:p>
          <a:p>
            <a:pPr lvl="1">
              <a:spcBef>
                <a:spcPts val="600"/>
              </a:spcBef>
            </a:pPr>
            <a:r>
              <a:rPr lang="en-US" sz="2000" dirty="0"/>
              <a:t>The pattern of ones and zeros in the SE specifies the shape of the structuring element.</a:t>
            </a:r>
          </a:p>
          <a:p>
            <a:pPr lvl="1">
              <a:spcBef>
                <a:spcPts val="600"/>
              </a:spcBef>
            </a:pPr>
            <a:r>
              <a:rPr lang="en-US" sz="2000" dirty="0"/>
              <a:t>An origin of the SE is usually one of its pixels, although generally the origin can be outside the structuring element.</a:t>
            </a:r>
          </a:p>
          <a:p>
            <a:pPr>
              <a:spcBef>
                <a:spcPts val="600"/>
              </a:spcBef>
            </a:pPr>
            <a:r>
              <a:rPr lang="en-US" sz="2400" dirty="0"/>
              <a:t>The origin must be specified. Zeros are appended to SE to give them a rectangular form.</a:t>
            </a:r>
          </a:p>
          <a:p>
            <a:pPr>
              <a:spcBef>
                <a:spcPts val="600"/>
              </a:spcBef>
            </a:pPr>
            <a:r>
              <a:rPr lang="en-US" sz="2400" dirty="0"/>
              <a:t>Note: gray color represents a value of one and white color a zero value.</a:t>
            </a:r>
          </a:p>
        </p:txBody>
      </p:sp>
    </p:spTree>
    <p:extLst>
      <p:ext uri="{BB962C8B-B14F-4D97-AF65-F5344CB8AC3E}">
        <p14:creationId xmlns:p14="http://schemas.microsoft.com/office/powerpoint/2010/main" val="2595958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91A81-9730-057D-51F4-735373A3002F}"/>
              </a:ext>
            </a:extLst>
          </p:cNvPr>
          <p:cNvSpPr>
            <a:spLocks noGrp="1"/>
          </p:cNvSpPr>
          <p:nvPr>
            <p:ph type="title"/>
          </p:nvPr>
        </p:nvSpPr>
        <p:spPr/>
        <p:txBody>
          <a:bodyPr/>
          <a:lstStyle/>
          <a:p>
            <a:r>
              <a:rPr lang="en-US" dirty="0"/>
              <a:t>Preliminaries</a:t>
            </a:r>
          </a:p>
        </p:txBody>
      </p:sp>
      <p:sp>
        <p:nvSpPr>
          <p:cNvPr id="3" name="Content Placeholder 2">
            <a:extLst>
              <a:ext uri="{FF2B5EF4-FFF2-40B4-BE49-F238E27FC236}">
                <a16:creationId xmlns:a16="http://schemas.microsoft.com/office/drawing/2014/main" id="{3BA62BAD-4728-7BFA-E7F4-048F375BD6CF}"/>
              </a:ext>
            </a:extLst>
          </p:cNvPr>
          <p:cNvSpPr>
            <a:spLocks noGrp="1"/>
          </p:cNvSpPr>
          <p:nvPr>
            <p:ph idx="1"/>
          </p:nvPr>
        </p:nvSpPr>
        <p:spPr>
          <a:xfrm>
            <a:off x="457199" y="1016000"/>
            <a:ext cx="5123793" cy="5149850"/>
          </a:xfrm>
        </p:spPr>
        <p:txBody>
          <a:bodyPr/>
          <a:lstStyle/>
          <a:p>
            <a:r>
              <a:rPr lang="en-US" sz="2000" dirty="0"/>
              <a:t>A common practice is to have odd dimensions of the structuring matrix and the origin defined as the center of the matrix. Structuring elements play in morphological image processing the same role as convolution kernels in linear image filtering.</a:t>
            </a:r>
          </a:p>
        </p:txBody>
      </p:sp>
      <p:pic>
        <p:nvPicPr>
          <p:cNvPr id="4" name="Picture 2">
            <a:extLst>
              <a:ext uri="{FF2B5EF4-FFF2-40B4-BE49-F238E27FC236}">
                <a16:creationId xmlns:a16="http://schemas.microsoft.com/office/drawing/2014/main" id="{038F7A92-96B9-B5B4-E05D-61CEC708D6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723"/>
          <a:stretch/>
        </p:blipFill>
        <p:spPr bwMode="auto">
          <a:xfrm>
            <a:off x="945849" y="3429000"/>
            <a:ext cx="7348047" cy="26971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B02F5787-1B0A-818A-22BA-2FDB0C4FF5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951"/>
          <a:stretch/>
        </p:blipFill>
        <p:spPr bwMode="auto">
          <a:xfrm>
            <a:off x="6482232" y="900111"/>
            <a:ext cx="1445220" cy="25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682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CC97-19DF-0178-6E20-ACAD7A45BCF6}"/>
              </a:ext>
            </a:extLst>
          </p:cNvPr>
          <p:cNvSpPr>
            <a:spLocks noGrp="1"/>
          </p:cNvSpPr>
          <p:nvPr>
            <p:ph type="title"/>
          </p:nvPr>
        </p:nvSpPr>
        <p:spPr/>
        <p:txBody>
          <a:bodyPr/>
          <a:lstStyle/>
          <a:p>
            <a:r>
              <a:rPr lang="en-US" dirty="0"/>
              <a:t>Preliminaries</a:t>
            </a:r>
          </a:p>
        </p:txBody>
      </p:sp>
      <p:sp>
        <p:nvSpPr>
          <p:cNvPr id="3" name="Content Placeholder 2">
            <a:extLst>
              <a:ext uri="{FF2B5EF4-FFF2-40B4-BE49-F238E27FC236}">
                <a16:creationId xmlns:a16="http://schemas.microsoft.com/office/drawing/2014/main" id="{D203E0DD-BE22-E899-B3B7-91F0D6F6A9BD}"/>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13EB9FC9-91E3-1C7D-C8B2-50374ACBA719}"/>
              </a:ext>
            </a:extLst>
          </p:cNvPr>
          <p:cNvPicPr>
            <a:picLocks noChangeAspect="1"/>
          </p:cNvPicPr>
          <p:nvPr/>
        </p:nvPicPr>
        <p:blipFill>
          <a:blip r:embed="rId2"/>
          <a:stretch>
            <a:fillRect/>
          </a:stretch>
        </p:blipFill>
        <p:spPr>
          <a:xfrm>
            <a:off x="1481794" y="1016000"/>
            <a:ext cx="6303878" cy="5149850"/>
          </a:xfrm>
          <a:prstGeom prst="rect">
            <a:avLst/>
          </a:prstGeom>
        </p:spPr>
      </p:pic>
    </p:spTree>
    <p:extLst>
      <p:ext uri="{BB962C8B-B14F-4D97-AF65-F5344CB8AC3E}">
        <p14:creationId xmlns:p14="http://schemas.microsoft.com/office/powerpoint/2010/main" val="2916364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CC97-19DF-0178-6E20-ACAD7A45BCF6}"/>
              </a:ext>
            </a:extLst>
          </p:cNvPr>
          <p:cNvSpPr>
            <a:spLocks noGrp="1"/>
          </p:cNvSpPr>
          <p:nvPr>
            <p:ph type="title"/>
          </p:nvPr>
        </p:nvSpPr>
        <p:spPr/>
        <p:txBody>
          <a:bodyPr/>
          <a:lstStyle/>
          <a:p>
            <a:r>
              <a:rPr lang="en-US" dirty="0"/>
              <a:t>Preliminaries</a:t>
            </a:r>
          </a:p>
        </p:txBody>
      </p:sp>
      <p:sp>
        <p:nvSpPr>
          <p:cNvPr id="3" name="Content Placeholder 2">
            <a:extLst>
              <a:ext uri="{FF2B5EF4-FFF2-40B4-BE49-F238E27FC236}">
                <a16:creationId xmlns:a16="http://schemas.microsoft.com/office/drawing/2014/main" id="{D203E0DD-BE22-E899-B3B7-91F0D6F6A9BD}"/>
              </a:ext>
            </a:extLst>
          </p:cNvPr>
          <p:cNvSpPr>
            <a:spLocks noGrp="1"/>
          </p:cNvSpPr>
          <p:nvPr>
            <p:ph idx="1"/>
          </p:nvPr>
        </p:nvSpPr>
        <p:spPr/>
        <p:txBody>
          <a:bodyPr/>
          <a:lstStyle/>
          <a:p>
            <a:r>
              <a:rPr lang="en-US" dirty="0"/>
              <a:t>The origin of the SE B visits every pixel in an image A. It performs an operation (generally non linear) between its elements and the pixels under it.</a:t>
            </a:r>
          </a:p>
          <a:p>
            <a:r>
              <a:rPr lang="en-US" dirty="0"/>
              <a:t>It is then decided if the pixel will belong to the resulting set or not based on the results of the operation.</a:t>
            </a:r>
          </a:p>
          <a:p>
            <a:r>
              <a:rPr lang="en-US" dirty="0"/>
              <a:t>Zero padding is necessary (like in convolution) to ensure that all of the elements of A are processed.</a:t>
            </a:r>
          </a:p>
        </p:txBody>
      </p:sp>
    </p:spTree>
    <p:extLst>
      <p:ext uri="{BB962C8B-B14F-4D97-AF65-F5344CB8AC3E}">
        <p14:creationId xmlns:p14="http://schemas.microsoft.com/office/powerpoint/2010/main" val="797072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A8265-4CA7-9636-F599-B2B42E1CDE7D}"/>
              </a:ext>
            </a:extLst>
          </p:cNvPr>
          <p:cNvSpPr>
            <a:spLocks noGrp="1"/>
          </p:cNvSpPr>
          <p:nvPr>
            <p:ph type="title"/>
          </p:nvPr>
        </p:nvSpPr>
        <p:spPr/>
        <p:txBody>
          <a:bodyPr/>
          <a:lstStyle/>
          <a:p>
            <a:r>
              <a:rPr lang="en-US" dirty="0"/>
              <a:t>Hits &amp; Fits</a:t>
            </a:r>
          </a:p>
        </p:txBody>
      </p:sp>
      <p:sp>
        <p:nvSpPr>
          <p:cNvPr id="3" name="Content Placeholder 2">
            <a:extLst>
              <a:ext uri="{FF2B5EF4-FFF2-40B4-BE49-F238E27FC236}">
                <a16:creationId xmlns:a16="http://schemas.microsoft.com/office/drawing/2014/main" id="{459DF215-8835-851C-EBB3-C91492510F25}"/>
              </a:ext>
            </a:extLst>
          </p:cNvPr>
          <p:cNvSpPr>
            <a:spLocks noGrp="1"/>
          </p:cNvSpPr>
          <p:nvPr>
            <p:ph idx="1"/>
          </p:nvPr>
        </p:nvSpPr>
        <p:spPr/>
        <p:txBody>
          <a:bodyPr/>
          <a:lstStyle/>
          <a:p>
            <a:r>
              <a:rPr lang="en-US" dirty="0"/>
              <a:t>Some operations test whether the element "fits" within the neighborhood, while others test whether it "hits" or intersects the neighborhood:</a:t>
            </a:r>
          </a:p>
        </p:txBody>
      </p:sp>
      <p:pic>
        <p:nvPicPr>
          <p:cNvPr id="91138" name="Picture 2">
            <a:extLst>
              <a:ext uri="{FF2B5EF4-FFF2-40B4-BE49-F238E27FC236}">
                <a16:creationId xmlns:a16="http://schemas.microsoft.com/office/drawing/2014/main" id="{3413BCBD-6B04-00DF-0064-C266DC3D5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0" y="2666014"/>
            <a:ext cx="6985000" cy="331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962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1F3EE-7D3C-6C71-F6AE-14C32ED44E89}"/>
              </a:ext>
            </a:extLst>
          </p:cNvPr>
          <p:cNvSpPr>
            <a:spLocks noGrp="1"/>
          </p:cNvSpPr>
          <p:nvPr>
            <p:ph type="title"/>
          </p:nvPr>
        </p:nvSpPr>
        <p:spPr/>
        <p:txBody>
          <a:bodyPr/>
          <a:lstStyle/>
          <a:p>
            <a:r>
              <a:rPr lang="en-US" dirty="0"/>
              <a:t>Hits &amp; Fits</a:t>
            </a:r>
          </a:p>
        </p:txBody>
      </p:sp>
      <p:sp>
        <p:nvSpPr>
          <p:cNvPr id="3" name="Content Placeholder 2">
            <a:extLst>
              <a:ext uri="{FF2B5EF4-FFF2-40B4-BE49-F238E27FC236}">
                <a16:creationId xmlns:a16="http://schemas.microsoft.com/office/drawing/2014/main" id="{069A547B-EC36-DDC3-657D-3843A56B4C0B}"/>
              </a:ext>
            </a:extLst>
          </p:cNvPr>
          <p:cNvSpPr>
            <a:spLocks noGrp="1"/>
          </p:cNvSpPr>
          <p:nvPr>
            <p:ph idx="1"/>
          </p:nvPr>
        </p:nvSpPr>
        <p:spPr>
          <a:xfrm>
            <a:off x="457200" y="1087821"/>
            <a:ext cx="8229600" cy="5078029"/>
          </a:xfrm>
        </p:spPr>
        <p:txBody>
          <a:bodyPr/>
          <a:lstStyle/>
          <a:p>
            <a:r>
              <a:rPr lang="en-US" sz="2400" dirty="0"/>
              <a:t>When a SE is placed in a binary image, each of its pixels is associated with the corresponding pixel of the neighborhood under the SE.</a:t>
            </a:r>
          </a:p>
          <a:p>
            <a:r>
              <a:rPr lang="en-US" sz="2400" dirty="0"/>
              <a:t>The SE is said to </a:t>
            </a:r>
            <a:r>
              <a:rPr lang="en-US" sz="2400" dirty="0">
                <a:solidFill>
                  <a:srgbClr val="00B0F0"/>
                </a:solidFill>
              </a:rPr>
              <a:t>fit</a:t>
            </a:r>
            <a:r>
              <a:rPr lang="en-US" sz="2400" dirty="0"/>
              <a:t> the image if, for each of its pixels set to 1, the corresponding image pixel is also 1. </a:t>
            </a:r>
          </a:p>
          <a:p>
            <a:r>
              <a:rPr lang="en-US" sz="2400" dirty="0"/>
              <a:t>A SE is said to hit, or intersect, an image if, at least for one of its pixels set to 1 the corresponding image pixel is also 1.</a:t>
            </a:r>
          </a:p>
          <a:p>
            <a:r>
              <a:rPr lang="en-US" sz="2400" dirty="0"/>
              <a:t>Zero-valued pixels of the SE are ignored, i.e. indicate points where the corresponding image value is irrelevant.</a:t>
            </a:r>
          </a:p>
        </p:txBody>
      </p:sp>
    </p:spTree>
    <p:extLst>
      <p:ext uri="{BB962C8B-B14F-4D97-AF65-F5344CB8AC3E}">
        <p14:creationId xmlns:p14="http://schemas.microsoft.com/office/powerpoint/2010/main" val="2932427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CAA54-746D-4093-6155-AEA9EF32C0D1}"/>
              </a:ext>
            </a:extLst>
          </p:cNvPr>
          <p:cNvSpPr>
            <a:spLocks noGrp="1"/>
          </p:cNvSpPr>
          <p:nvPr>
            <p:ph type="title"/>
          </p:nvPr>
        </p:nvSpPr>
        <p:spPr/>
        <p:txBody>
          <a:bodyPr/>
          <a:lstStyle/>
          <a:p>
            <a:r>
              <a:rPr lang="en-US" dirty="0"/>
              <a:t>Hits &amp; Fits</a:t>
            </a:r>
          </a:p>
        </p:txBody>
      </p:sp>
      <p:sp>
        <p:nvSpPr>
          <p:cNvPr id="3" name="Content Placeholder 2">
            <a:extLst>
              <a:ext uri="{FF2B5EF4-FFF2-40B4-BE49-F238E27FC236}">
                <a16:creationId xmlns:a16="http://schemas.microsoft.com/office/drawing/2014/main" id="{64985B94-8E69-F029-6D07-64CB1454CDFF}"/>
              </a:ext>
            </a:extLst>
          </p:cNvPr>
          <p:cNvSpPr>
            <a:spLocks noGrp="1"/>
          </p:cNvSpPr>
          <p:nvPr>
            <p:ph idx="1"/>
          </p:nvPr>
        </p:nvSpPr>
        <p:spPr/>
        <p:txBody>
          <a:bodyPr/>
          <a:lstStyle/>
          <a:p>
            <a:endParaRPr lang="en-US"/>
          </a:p>
        </p:txBody>
      </p:sp>
      <p:pic>
        <p:nvPicPr>
          <p:cNvPr id="4" name="Picture 2">
            <a:extLst>
              <a:ext uri="{FF2B5EF4-FFF2-40B4-BE49-F238E27FC236}">
                <a16:creationId xmlns:a16="http://schemas.microsoft.com/office/drawing/2014/main" id="{3CCC67BE-A0C1-166C-296D-699B75DC4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54468"/>
            <a:ext cx="8320691" cy="2396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53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CC97-19DF-0178-6E20-ACAD7A45BCF6}"/>
              </a:ext>
            </a:extLst>
          </p:cNvPr>
          <p:cNvSpPr>
            <a:spLocks noGrp="1"/>
          </p:cNvSpPr>
          <p:nvPr>
            <p:ph type="title"/>
          </p:nvPr>
        </p:nvSpPr>
        <p:spPr/>
        <p:txBody>
          <a:bodyPr/>
          <a:lstStyle/>
          <a:p>
            <a:r>
              <a:rPr lang="en-US" dirty="0"/>
              <a:t>Hits &amp; Fits</a:t>
            </a:r>
          </a:p>
        </p:txBody>
      </p:sp>
      <p:sp>
        <p:nvSpPr>
          <p:cNvPr id="3" name="Content Placeholder 2">
            <a:extLst>
              <a:ext uri="{FF2B5EF4-FFF2-40B4-BE49-F238E27FC236}">
                <a16:creationId xmlns:a16="http://schemas.microsoft.com/office/drawing/2014/main" id="{D203E0DD-BE22-E899-B3B7-91F0D6F6A9BD}"/>
              </a:ext>
            </a:extLst>
          </p:cNvPr>
          <p:cNvSpPr>
            <a:spLocks noGrp="1"/>
          </p:cNvSpPr>
          <p:nvPr>
            <p:ph idx="1"/>
          </p:nvPr>
        </p:nvSpPr>
        <p:spPr>
          <a:xfrm>
            <a:off x="457200" y="1166648"/>
            <a:ext cx="8229600" cy="4999202"/>
          </a:xfrm>
        </p:spPr>
        <p:txBody>
          <a:bodyPr/>
          <a:lstStyle/>
          <a:p>
            <a:r>
              <a:rPr lang="en-US" dirty="0"/>
              <a:t>For example, it marks the pixel under its center as belonging to the result if B is completely contained in A.</a:t>
            </a:r>
          </a:p>
        </p:txBody>
      </p:sp>
      <p:pic>
        <p:nvPicPr>
          <p:cNvPr id="5" name="Picture 4">
            <a:extLst>
              <a:ext uri="{FF2B5EF4-FFF2-40B4-BE49-F238E27FC236}">
                <a16:creationId xmlns:a16="http://schemas.microsoft.com/office/drawing/2014/main" id="{89122498-5680-6A7C-C5E8-50D968DDA77C}"/>
              </a:ext>
            </a:extLst>
          </p:cNvPr>
          <p:cNvPicPr>
            <a:picLocks noChangeAspect="1"/>
          </p:cNvPicPr>
          <p:nvPr/>
        </p:nvPicPr>
        <p:blipFill>
          <a:blip r:embed="rId2"/>
          <a:stretch>
            <a:fillRect/>
          </a:stretch>
        </p:blipFill>
        <p:spPr>
          <a:xfrm>
            <a:off x="919162" y="2851150"/>
            <a:ext cx="7305675" cy="2990850"/>
          </a:xfrm>
          <a:prstGeom prst="rect">
            <a:avLst/>
          </a:prstGeom>
        </p:spPr>
      </p:pic>
    </p:spTree>
    <p:extLst>
      <p:ext uri="{BB962C8B-B14F-4D97-AF65-F5344CB8AC3E}">
        <p14:creationId xmlns:p14="http://schemas.microsoft.com/office/powerpoint/2010/main" val="1202720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CC97-19DF-0178-6E20-ACAD7A45BCF6}"/>
              </a:ext>
            </a:extLst>
          </p:cNvPr>
          <p:cNvSpPr>
            <a:spLocks noGrp="1"/>
          </p:cNvSpPr>
          <p:nvPr>
            <p:ph type="title"/>
          </p:nvPr>
        </p:nvSpPr>
        <p:spPr/>
        <p:txBody>
          <a:bodyPr/>
          <a:lstStyle/>
          <a:p>
            <a:r>
              <a:rPr lang="en-US" dirty="0"/>
              <a:t>Morphological Operations</a:t>
            </a:r>
          </a:p>
        </p:txBody>
      </p:sp>
      <p:sp>
        <p:nvSpPr>
          <p:cNvPr id="3" name="Content Placeholder 2">
            <a:extLst>
              <a:ext uri="{FF2B5EF4-FFF2-40B4-BE49-F238E27FC236}">
                <a16:creationId xmlns:a16="http://schemas.microsoft.com/office/drawing/2014/main" id="{D203E0DD-BE22-E899-B3B7-91F0D6F6A9BD}"/>
              </a:ext>
            </a:extLst>
          </p:cNvPr>
          <p:cNvSpPr>
            <a:spLocks noGrp="1"/>
          </p:cNvSpPr>
          <p:nvPr>
            <p:ph idx="1"/>
          </p:nvPr>
        </p:nvSpPr>
        <p:spPr/>
        <p:txBody>
          <a:bodyPr/>
          <a:lstStyle/>
          <a:p>
            <a:r>
              <a:rPr lang="en-US" dirty="0"/>
              <a:t>Some basic operations:</a:t>
            </a:r>
          </a:p>
          <a:p>
            <a:pPr lvl="1"/>
            <a:r>
              <a:rPr lang="en-US" dirty="0"/>
              <a:t>Erosion.</a:t>
            </a:r>
          </a:p>
          <a:p>
            <a:pPr lvl="1"/>
            <a:r>
              <a:rPr lang="en-US" dirty="0"/>
              <a:t>Dilation.</a:t>
            </a:r>
          </a:p>
          <a:p>
            <a:pPr lvl="1"/>
            <a:r>
              <a:rPr lang="en-US" dirty="0"/>
              <a:t>Opening.</a:t>
            </a:r>
          </a:p>
          <a:p>
            <a:pPr lvl="1"/>
            <a:r>
              <a:rPr lang="en-US" dirty="0"/>
              <a:t>Closing.</a:t>
            </a:r>
          </a:p>
          <a:p>
            <a:r>
              <a:rPr lang="en-US" dirty="0"/>
              <a:t>Applications:</a:t>
            </a:r>
          </a:p>
          <a:p>
            <a:pPr lvl="1"/>
            <a:r>
              <a:rPr lang="en-US" dirty="0"/>
              <a:t>Morphological filtering.</a:t>
            </a:r>
          </a:p>
          <a:p>
            <a:pPr lvl="1"/>
            <a:r>
              <a:rPr lang="en-US" dirty="0"/>
              <a:t>The hit-or-miss transformation.</a:t>
            </a:r>
          </a:p>
        </p:txBody>
      </p:sp>
    </p:spTree>
    <p:extLst>
      <p:ext uri="{BB962C8B-B14F-4D97-AF65-F5344CB8AC3E}">
        <p14:creationId xmlns:p14="http://schemas.microsoft.com/office/powerpoint/2010/main" val="1243503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1F96F-6210-0116-F35B-2F46EE8AE084}"/>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399E2A7E-7AC5-1264-E7A4-DACA071405FA}"/>
              </a:ext>
            </a:extLst>
          </p:cNvPr>
          <p:cNvSpPr>
            <a:spLocks noGrp="1"/>
          </p:cNvSpPr>
          <p:nvPr>
            <p:ph idx="1"/>
          </p:nvPr>
        </p:nvSpPr>
        <p:spPr/>
        <p:txBody>
          <a:bodyPr/>
          <a:lstStyle/>
          <a:p>
            <a:pPr>
              <a:spcBef>
                <a:spcPts val="1200"/>
              </a:spcBef>
            </a:pPr>
            <a:r>
              <a:rPr lang="en-US" dirty="0"/>
              <a:t>Mathematical morphology provides tools for the representation and description of image regions (e.g. boundary extraction, skeleton, convex hull).</a:t>
            </a:r>
          </a:p>
          <a:p>
            <a:pPr>
              <a:spcBef>
                <a:spcPts val="1200"/>
              </a:spcBef>
            </a:pPr>
            <a:r>
              <a:rPr lang="en-US" dirty="0"/>
              <a:t>It provides techniques for pre- and postprocessing of an image (morphological thinning, pruning, filtering).</a:t>
            </a:r>
          </a:p>
          <a:p>
            <a:pPr>
              <a:spcBef>
                <a:spcPts val="1200"/>
              </a:spcBef>
            </a:pPr>
            <a:r>
              <a:rPr lang="en-US" dirty="0"/>
              <a:t>Its principles are based on set theory. Applications to both binary and </a:t>
            </a:r>
            <a:r>
              <a:rPr lang="en-US" dirty="0" err="1"/>
              <a:t>graylevel</a:t>
            </a:r>
            <a:r>
              <a:rPr lang="en-US" dirty="0"/>
              <a:t> images.</a:t>
            </a:r>
          </a:p>
        </p:txBody>
      </p:sp>
    </p:spTree>
    <p:extLst>
      <p:ext uri="{BB962C8B-B14F-4D97-AF65-F5344CB8AC3E}">
        <p14:creationId xmlns:p14="http://schemas.microsoft.com/office/powerpoint/2010/main" val="1311393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CC97-19DF-0178-6E20-ACAD7A45BCF6}"/>
              </a:ext>
            </a:extLst>
          </p:cNvPr>
          <p:cNvSpPr>
            <a:spLocks noGrp="1"/>
          </p:cNvSpPr>
          <p:nvPr>
            <p:ph type="title"/>
          </p:nvPr>
        </p:nvSpPr>
        <p:spPr/>
        <p:txBody>
          <a:bodyPr/>
          <a:lstStyle/>
          <a:p>
            <a:r>
              <a:rPr lang="en-US" dirty="0"/>
              <a:t>Morphological Operations</a:t>
            </a:r>
          </a:p>
        </p:txBody>
      </p:sp>
      <p:sp>
        <p:nvSpPr>
          <p:cNvPr id="3" name="Content Placeholder 2">
            <a:extLst>
              <a:ext uri="{FF2B5EF4-FFF2-40B4-BE49-F238E27FC236}">
                <a16:creationId xmlns:a16="http://schemas.microsoft.com/office/drawing/2014/main" id="{D203E0DD-BE22-E899-B3B7-91F0D6F6A9BD}"/>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D0DB54E3-D5AD-6BA7-2BDE-325AEB5971FA}"/>
              </a:ext>
            </a:extLst>
          </p:cNvPr>
          <p:cNvPicPr>
            <a:picLocks noChangeAspect="1"/>
          </p:cNvPicPr>
          <p:nvPr/>
        </p:nvPicPr>
        <p:blipFill>
          <a:blip r:embed="rId2"/>
          <a:stretch>
            <a:fillRect/>
          </a:stretch>
        </p:blipFill>
        <p:spPr>
          <a:xfrm>
            <a:off x="614362" y="1766887"/>
            <a:ext cx="8072438" cy="3390230"/>
          </a:xfrm>
          <a:prstGeom prst="rect">
            <a:avLst/>
          </a:prstGeom>
        </p:spPr>
      </p:pic>
    </p:spTree>
    <p:extLst>
      <p:ext uri="{BB962C8B-B14F-4D97-AF65-F5344CB8AC3E}">
        <p14:creationId xmlns:p14="http://schemas.microsoft.com/office/powerpoint/2010/main" val="4183832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CC97-19DF-0178-6E20-ACAD7A45BCF6}"/>
              </a:ext>
            </a:extLst>
          </p:cNvPr>
          <p:cNvSpPr>
            <a:spLocks noGrp="1"/>
          </p:cNvSpPr>
          <p:nvPr>
            <p:ph type="title"/>
          </p:nvPr>
        </p:nvSpPr>
        <p:spPr/>
        <p:txBody>
          <a:bodyPr/>
          <a:lstStyle/>
          <a:p>
            <a:r>
              <a:rPr lang="en-US" dirty="0"/>
              <a:t>Erosion</a:t>
            </a:r>
          </a:p>
        </p:txBody>
      </p:sp>
      <p:sp>
        <p:nvSpPr>
          <p:cNvPr id="3" name="Content Placeholder 2">
            <a:extLst>
              <a:ext uri="{FF2B5EF4-FFF2-40B4-BE49-F238E27FC236}">
                <a16:creationId xmlns:a16="http://schemas.microsoft.com/office/drawing/2014/main" id="{D203E0DD-BE22-E899-B3B7-91F0D6F6A9BD}"/>
              </a:ext>
            </a:extLst>
          </p:cNvPr>
          <p:cNvSpPr>
            <a:spLocks noGrp="1"/>
          </p:cNvSpPr>
          <p:nvPr>
            <p:ph idx="1"/>
          </p:nvPr>
        </p:nvSpPr>
        <p:spPr>
          <a:xfrm>
            <a:off x="457200" y="882869"/>
            <a:ext cx="8229600" cy="5282981"/>
          </a:xfrm>
        </p:spPr>
        <p:txBody>
          <a:bodyPr/>
          <a:lstStyle/>
          <a:p>
            <a:r>
              <a:rPr lang="en-US" dirty="0"/>
              <a:t>The erosion of a binary image f by an SE s (denoted </a:t>
            </a:r>
            <a:r>
              <a:rPr lang="en-US" dirty="0" err="1"/>
              <a:t>f</a:t>
            </a:r>
            <a:r>
              <a:rPr lang="en-US" b="1" i="0" dirty="0" err="1">
                <a:effectLst/>
                <a:latin typeface="Arial" panose="020B0604020202020204" pitchFamily="34" charset="0"/>
              </a:rPr>
              <a:t>⊖</a:t>
            </a:r>
            <a:r>
              <a:rPr lang="en-US" dirty="0" err="1"/>
              <a:t>s</a:t>
            </a:r>
            <a:r>
              <a:rPr lang="en-US" dirty="0"/>
              <a:t>) produces a new binary image g = </a:t>
            </a:r>
            <a:r>
              <a:rPr lang="en-US" dirty="0" err="1"/>
              <a:t>f</a:t>
            </a:r>
            <a:r>
              <a:rPr lang="en-US" b="1" i="0" dirty="0" err="1">
                <a:effectLst/>
                <a:latin typeface="Arial" panose="020B0604020202020204" pitchFamily="34" charset="0"/>
              </a:rPr>
              <a:t>⊖</a:t>
            </a:r>
            <a:r>
              <a:rPr lang="en-US" dirty="0" err="1"/>
              <a:t>s</a:t>
            </a:r>
            <a:r>
              <a:rPr lang="en-US" dirty="0"/>
              <a:t> with ones in all locations (x, y) of an SE's origin at which that SE s</a:t>
            </a:r>
            <a:r>
              <a:rPr lang="en-US" dirty="0">
                <a:solidFill>
                  <a:srgbClr val="00B0F0"/>
                </a:solidFill>
              </a:rPr>
              <a:t> fits</a:t>
            </a:r>
            <a:r>
              <a:rPr lang="en-US" dirty="0"/>
              <a:t> the input image f, i.e. g(x, y) = 1 if s fits f, and 0 otherwise, repeating for all pixel coordinates (x, y):</a:t>
            </a:r>
          </a:p>
          <a:p>
            <a:endParaRPr lang="en-US" dirty="0"/>
          </a:p>
          <a:p>
            <a:endParaRPr lang="en-US" dirty="0"/>
          </a:p>
          <a:p>
            <a:r>
              <a:rPr lang="en-US" dirty="0"/>
              <a:t>Equivalently, erosion can be defined by:                  </a:t>
            </a:r>
            <a:r>
              <a:rPr lang="en-US" dirty="0" err="1">
                <a:solidFill>
                  <a:srgbClr val="00B0F0"/>
                </a:solidFill>
              </a:rPr>
              <a:t>f</a:t>
            </a:r>
            <a:r>
              <a:rPr lang="en-US" b="1" i="0" dirty="0" err="1">
                <a:solidFill>
                  <a:srgbClr val="00B0F0"/>
                </a:solidFill>
                <a:effectLst/>
                <a:latin typeface="Arial" panose="020B0604020202020204" pitchFamily="34" charset="0"/>
              </a:rPr>
              <a:t>⊖</a:t>
            </a:r>
            <a:r>
              <a:rPr lang="en-US" dirty="0" err="1">
                <a:solidFill>
                  <a:srgbClr val="00B0F0"/>
                </a:solidFill>
              </a:rPr>
              <a:t>s</a:t>
            </a:r>
            <a:r>
              <a:rPr lang="en-US" dirty="0">
                <a:solidFill>
                  <a:srgbClr val="00B0F0"/>
                </a:solidFill>
              </a:rPr>
              <a:t> = { z | (s)</a:t>
            </a:r>
            <a:r>
              <a:rPr lang="en-US" baseline="-25000" dirty="0">
                <a:solidFill>
                  <a:srgbClr val="00B0F0"/>
                </a:solidFill>
              </a:rPr>
              <a:t>z</a:t>
            </a:r>
            <a:r>
              <a:rPr lang="en-US" b="0" i="0" dirty="0">
                <a:solidFill>
                  <a:srgbClr val="00B0F0"/>
                </a:solidFill>
                <a:effectLst/>
                <a:latin typeface="Arial" panose="020B0604020202020204" pitchFamily="34" charset="0"/>
              </a:rPr>
              <a:t> ⊆ </a:t>
            </a:r>
            <a:r>
              <a:rPr lang="en-US" dirty="0">
                <a:solidFill>
                  <a:srgbClr val="00B0F0"/>
                </a:solidFill>
              </a:rPr>
              <a:t>A}</a:t>
            </a:r>
          </a:p>
          <a:p>
            <a:endParaRPr lang="en-US" dirty="0"/>
          </a:p>
        </p:txBody>
      </p:sp>
      <p:graphicFrame>
        <p:nvGraphicFramePr>
          <p:cNvPr id="11" name="Object 2">
            <a:extLst>
              <a:ext uri="{FF2B5EF4-FFF2-40B4-BE49-F238E27FC236}">
                <a16:creationId xmlns:a16="http://schemas.microsoft.com/office/drawing/2014/main" id="{13403C36-DBD5-7E52-72B5-D333FFFFBDFB}"/>
              </a:ext>
            </a:extLst>
          </p:cNvPr>
          <p:cNvGraphicFramePr>
            <a:graphicFrameLocks noChangeAspect="1"/>
          </p:cNvGraphicFramePr>
          <p:nvPr>
            <p:extLst>
              <p:ext uri="{D42A27DB-BD31-4B8C-83A1-F6EECF244321}">
                <p14:modId xmlns:p14="http://schemas.microsoft.com/office/powerpoint/2010/main" val="1901422581"/>
              </p:ext>
            </p:extLst>
          </p:nvPr>
        </p:nvGraphicFramePr>
        <p:xfrm>
          <a:off x="2586079" y="3581400"/>
          <a:ext cx="3667041" cy="1200149"/>
        </p:xfrm>
        <a:graphic>
          <a:graphicData uri="http://schemas.openxmlformats.org/presentationml/2006/ole">
            <mc:AlternateContent xmlns:mc="http://schemas.openxmlformats.org/markup-compatibility/2006">
              <mc:Choice xmlns:v="urn:schemas-microsoft-com:vml" Requires="v">
                <p:oleObj name="Equation" r:id="rId2" imgW="1397000" imgH="457200" progId="Equation.DSMT4">
                  <p:embed/>
                </p:oleObj>
              </mc:Choice>
              <mc:Fallback>
                <p:oleObj name="Equation" r:id="rId2" imgW="1397000" imgH="457200" progId="Equation.DSMT4">
                  <p:embed/>
                  <p:pic>
                    <p:nvPicPr>
                      <p:cNvPr id="20484" name="Object 2">
                        <a:extLst>
                          <a:ext uri="{FF2B5EF4-FFF2-40B4-BE49-F238E27FC236}">
                            <a16:creationId xmlns:a16="http://schemas.microsoft.com/office/drawing/2014/main" id="{A58E4256-FBF1-A32B-7E5B-A2F7832FE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079" y="3581400"/>
                        <a:ext cx="3667041" cy="1200149"/>
                      </a:xfrm>
                      <a:prstGeom prst="rect">
                        <a:avLst/>
                      </a:prstGeom>
                      <a:noFill/>
                      <a:ln>
                        <a:noFill/>
                      </a:ln>
                    </p:spPr>
                  </p:pic>
                </p:oleObj>
              </mc:Fallback>
            </mc:AlternateContent>
          </a:graphicData>
        </a:graphic>
      </p:graphicFrame>
      <p:sp>
        <p:nvSpPr>
          <p:cNvPr id="14" name="AutoShape 6" descr="\subseteq ">
            <a:hlinkClick r:id="rId4"/>
            <a:extLst>
              <a:ext uri="{FF2B5EF4-FFF2-40B4-BE49-F238E27FC236}">
                <a16:creationId xmlns:a16="http://schemas.microsoft.com/office/drawing/2014/main" id="{2A15218D-599E-DA52-5E41-DCB8199BABA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88988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CC97-19DF-0178-6E20-ACAD7A45BCF6}"/>
              </a:ext>
            </a:extLst>
          </p:cNvPr>
          <p:cNvSpPr>
            <a:spLocks noGrp="1"/>
          </p:cNvSpPr>
          <p:nvPr>
            <p:ph type="title"/>
          </p:nvPr>
        </p:nvSpPr>
        <p:spPr/>
        <p:txBody>
          <a:bodyPr/>
          <a:lstStyle/>
          <a:p>
            <a:r>
              <a:rPr lang="en-US" dirty="0"/>
              <a:t>Erosion</a:t>
            </a:r>
          </a:p>
        </p:txBody>
      </p:sp>
      <p:sp>
        <p:nvSpPr>
          <p:cNvPr id="3" name="Content Placeholder 2">
            <a:extLst>
              <a:ext uri="{FF2B5EF4-FFF2-40B4-BE49-F238E27FC236}">
                <a16:creationId xmlns:a16="http://schemas.microsoft.com/office/drawing/2014/main" id="{D203E0DD-BE22-E899-B3B7-91F0D6F6A9BD}"/>
              </a:ext>
            </a:extLst>
          </p:cNvPr>
          <p:cNvSpPr>
            <a:spLocks noGrp="1"/>
          </p:cNvSpPr>
          <p:nvPr>
            <p:ph idx="1"/>
          </p:nvPr>
        </p:nvSpPr>
        <p:spPr/>
        <p:txBody>
          <a:bodyPr/>
          <a:lstStyle/>
          <a:p>
            <a:r>
              <a:rPr lang="en-US" dirty="0"/>
              <a:t>Erosion is a shrinking operation</a:t>
            </a:r>
          </a:p>
        </p:txBody>
      </p:sp>
      <p:pic>
        <p:nvPicPr>
          <p:cNvPr id="5" name="Picture 4">
            <a:extLst>
              <a:ext uri="{FF2B5EF4-FFF2-40B4-BE49-F238E27FC236}">
                <a16:creationId xmlns:a16="http://schemas.microsoft.com/office/drawing/2014/main" id="{FF86176D-E845-F992-B8F9-F63FFE384EC5}"/>
              </a:ext>
            </a:extLst>
          </p:cNvPr>
          <p:cNvPicPr>
            <a:picLocks noChangeAspect="1"/>
          </p:cNvPicPr>
          <p:nvPr/>
        </p:nvPicPr>
        <p:blipFill>
          <a:blip r:embed="rId2"/>
          <a:stretch>
            <a:fillRect/>
          </a:stretch>
        </p:blipFill>
        <p:spPr>
          <a:xfrm>
            <a:off x="316640" y="1933574"/>
            <a:ext cx="8524359" cy="3489764"/>
          </a:xfrm>
          <a:prstGeom prst="rect">
            <a:avLst/>
          </a:prstGeom>
        </p:spPr>
      </p:pic>
    </p:spTree>
    <p:extLst>
      <p:ext uri="{BB962C8B-B14F-4D97-AF65-F5344CB8AC3E}">
        <p14:creationId xmlns:p14="http://schemas.microsoft.com/office/powerpoint/2010/main" val="640337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Content Placeholder 1">
            <a:extLst>
              <a:ext uri="{FF2B5EF4-FFF2-40B4-BE49-F238E27FC236}">
                <a16:creationId xmlns:a16="http://schemas.microsoft.com/office/drawing/2014/main" id="{1F25A50F-0385-5DD3-E3E2-6232EBECE9C0}"/>
              </a:ext>
            </a:extLst>
          </p:cNvPr>
          <p:cNvSpPr>
            <a:spLocks noGrp="1" noChangeArrowheads="1"/>
          </p:cNvSpPr>
          <p:nvPr>
            <p:ph idx="1"/>
          </p:nvPr>
        </p:nvSpPr>
        <p:spPr/>
        <p:txBody>
          <a:bodyPr/>
          <a:lstStyle/>
          <a:p>
            <a:endParaRPr lang="en-US" altLang="en-US"/>
          </a:p>
        </p:txBody>
      </p:sp>
      <p:sp>
        <p:nvSpPr>
          <p:cNvPr id="2" name="Title 1">
            <a:extLst>
              <a:ext uri="{FF2B5EF4-FFF2-40B4-BE49-F238E27FC236}">
                <a16:creationId xmlns:a16="http://schemas.microsoft.com/office/drawing/2014/main" id="{804A2F8B-643A-3911-B4BB-99993FFDEAC9}"/>
              </a:ext>
            </a:extLst>
          </p:cNvPr>
          <p:cNvSpPr>
            <a:spLocks noGrp="1"/>
          </p:cNvSpPr>
          <p:nvPr>
            <p:ph type="title"/>
          </p:nvPr>
        </p:nvSpPr>
        <p:spPr/>
        <p:txBody>
          <a:bodyPr/>
          <a:lstStyle/>
          <a:p>
            <a:r>
              <a:rPr lang="en-US" dirty="0"/>
              <a:t>Erosion</a:t>
            </a:r>
          </a:p>
        </p:txBody>
      </p:sp>
      <p:pic>
        <p:nvPicPr>
          <p:cNvPr id="4" name="Picture 3">
            <a:extLst>
              <a:ext uri="{FF2B5EF4-FFF2-40B4-BE49-F238E27FC236}">
                <a16:creationId xmlns:a16="http://schemas.microsoft.com/office/drawing/2014/main" id="{5C6C0D00-57AD-8129-5886-07CD33B86777}"/>
              </a:ext>
            </a:extLst>
          </p:cNvPr>
          <p:cNvPicPr>
            <a:picLocks noChangeAspect="1"/>
          </p:cNvPicPr>
          <p:nvPr/>
        </p:nvPicPr>
        <p:blipFill>
          <a:blip r:embed="rId3"/>
          <a:stretch>
            <a:fillRect/>
          </a:stretch>
        </p:blipFill>
        <p:spPr>
          <a:xfrm>
            <a:off x="1420908" y="1001985"/>
            <a:ext cx="6272670" cy="5163865"/>
          </a:xfrm>
          <a:prstGeom prst="rect">
            <a:avLst/>
          </a:prstGeom>
        </p:spPr>
      </p:pic>
    </p:spTree>
    <p:extLst>
      <p:ext uri="{BB962C8B-B14F-4D97-AF65-F5344CB8AC3E}">
        <p14:creationId xmlns:p14="http://schemas.microsoft.com/office/powerpoint/2010/main" val="202698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Content Placeholder 1">
            <a:extLst>
              <a:ext uri="{FF2B5EF4-FFF2-40B4-BE49-F238E27FC236}">
                <a16:creationId xmlns:a16="http://schemas.microsoft.com/office/drawing/2014/main" id="{1F25A50F-0385-5DD3-E3E2-6232EBECE9C0}"/>
              </a:ext>
            </a:extLst>
          </p:cNvPr>
          <p:cNvSpPr>
            <a:spLocks noGrp="1" noChangeArrowheads="1"/>
          </p:cNvSpPr>
          <p:nvPr>
            <p:ph idx="1"/>
          </p:nvPr>
        </p:nvSpPr>
        <p:spPr/>
        <p:txBody>
          <a:bodyPr/>
          <a:lstStyle/>
          <a:p>
            <a:endParaRPr lang="en-US" altLang="en-US"/>
          </a:p>
        </p:txBody>
      </p:sp>
      <p:pic>
        <p:nvPicPr>
          <p:cNvPr id="26628" name="Picture 6" descr="erosion">
            <a:extLst>
              <a:ext uri="{FF2B5EF4-FFF2-40B4-BE49-F238E27FC236}">
                <a16:creationId xmlns:a16="http://schemas.microsoft.com/office/drawing/2014/main" id="{8EB55078-A33E-D9FE-1E06-86BDE85BB4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249"/>
          <a:stretch>
            <a:fillRect/>
          </a:stretch>
        </p:blipFill>
        <p:spPr bwMode="auto">
          <a:xfrm>
            <a:off x="280604" y="881599"/>
            <a:ext cx="8297863"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 Box 7">
            <a:extLst>
              <a:ext uri="{FF2B5EF4-FFF2-40B4-BE49-F238E27FC236}">
                <a16:creationId xmlns:a16="http://schemas.microsoft.com/office/drawing/2014/main" id="{8F235F9D-0547-702E-C0D8-97E8B308A541}"/>
              </a:ext>
            </a:extLst>
          </p:cNvPr>
          <p:cNvSpPr txBox="1">
            <a:spLocks noChangeArrowheads="1"/>
          </p:cNvSpPr>
          <p:nvPr/>
        </p:nvSpPr>
        <p:spPr bwMode="auto">
          <a:xfrm>
            <a:off x="1150938" y="2528712"/>
            <a:ext cx="165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IE" altLang="en-US" sz="1800" dirty="0">
                <a:solidFill>
                  <a:schemeClr val="tx1">
                    <a:lumMod val="65000"/>
                    <a:lumOff val="35000"/>
                  </a:schemeClr>
                </a:solidFill>
                <a:cs typeface="Arial" panose="020B0604020202020204" pitchFamily="34" charset="0"/>
              </a:rPr>
              <a:t>Original image</a:t>
            </a:r>
            <a:endParaRPr lang="en-US" altLang="en-US" sz="1800" dirty="0">
              <a:solidFill>
                <a:schemeClr val="tx1">
                  <a:lumMod val="65000"/>
                  <a:lumOff val="35000"/>
                </a:schemeClr>
              </a:solidFill>
              <a:cs typeface="Arial" panose="020B0604020202020204" pitchFamily="34" charset="0"/>
            </a:endParaRPr>
          </a:p>
        </p:txBody>
      </p:sp>
      <p:sp>
        <p:nvSpPr>
          <p:cNvPr id="26630" name="Text Box 8">
            <a:extLst>
              <a:ext uri="{FF2B5EF4-FFF2-40B4-BE49-F238E27FC236}">
                <a16:creationId xmlns:a16="http://schemas.microsoft.com/office/drawing/2014/main" id="{412B39AE-BAB4-5BAC-678A-C94CE11AEDE8}"/>
              </a:ext>
            </a:extLst>
          </p:cNvPr>
          <p:cNvSpPr txBox="1">
            <a:spLocks noChangeArrowheads="1"/>
          </p:cNvSpPr>
          <p:nvPr/>
        </p:nvSpPr>
        <p:spPr bwMode="auto">
          <a:xfrm>
            <a:off x="3209925" y="2528712"/>
            <a:ext cx="22288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IE" altLang="en-US" sz="1800" dirty="0">
                <a:solidFill>
                  <a:schemeClr val="tx1">
                    <a:lumMod val="65000"/>
                    <a:lumOff val="35000"/>
                  </a:schemeClr>
                </a:solidFill>
                <a:cs typeface="Arial" panose="020B0604020202020204" pitchFamily="34" charset="0"/>
              </a:rPr>
              <a:t>Erosion by 3*3 square structuring element</a:t>
            </a:r>
            <a:endParaRPr lang="en-US" altLang="en-US" sz="1800" dirty="0">
              <a:solidFill>
                <a:schemeClr val="tx1">
                  <a:lumMod val="65000"/>
                  <a:lumOff val="35000"/>
                </a:schemeClr>
              </a:solidFill>
              <a:cs typeface="Arial" panose="020B0604020202020204" pitchFamily="34" charset="0"/>
            </a:endParaRPr>
          </a:p>
        </p:txBody>
      </p:sp>
      <p:sp>
        <p:nvSpPr>
          <p:cNvPr id="26631" name="Text Box 9">
            <a:extLst>
              <a:ext uri="{FF2B5EF4-FFF2-40B4-BE49-F238E27FC236}">
                <a16:creationId xmlns:a16="http://schemas.microsoft.com/office/drawing/2014/main" id="{3FFA8954-B3DB-6B98-87E4-6F9DA012904E}"/>
              </a:ext>
            </a:extLst>
          </p:cNvPr>
          <p:cNvSpPr txBox="1">
            <a:spLocks noChangeArrowheads="1"/>
          </p:cNvSpPr>
          <p:nvPr/>
        </p:nvSpPr>
        <p:spPr bwMode="auto">
          <a:xfrm>
            <a:off x="5605463" y="2528712"/>
            <a:ext cx="23685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IE" altLang="en-US" sz="1800" dirty="0">
                <a:solidFill>
                  <a:schemeClr val="tx1">
                    <a:lumMod val="65000"/>
                    <a:lumOff val="35000"/>
                  </a:schemeClr>
                </a:solidFill>
                <a:cs typeface="Arial" panose="020B0604020202020204" pitchFamily="34" charset="0"/>
              </a:rPr>
              <a:t>Erosion by 5*5 square structuring element</a:t>
            </a:r>
            <a:endParaRPr lang="en-US" altLang="en-US" sz="1800" dirty="0">
              <a:solidFill>
                <a:schemeClr val="tx1">
                  <a:lumMod val="65000"/>
                  <a:lumOff val="35000"/>
                </a:schemeClr>
              </a:solidFill>
              <a:cs typeface="Arial" panose="020B0604020202020204" pitchFamily="34" charset="0"/>
            </a:endParaRPr>
          </a:p>
        </p:txBody>
      </p:sp>
      <p:sp>
        <p:nvSpPr>
          <p:cNvPr id="2" name="Title 1">
            <a:extLst>
              <a:ext uri="{FF2B5EF4-FFF2-40B4-BE49-F238E27FC236}">
                <a16:creationId xmlns:a16="http://schemas.microsoft.com/office/drawing/2014/main" id="{804A2F8B-643A-3911-B4BB-99993FFDEAC9}"/>
              </a:ext>
            </a:extLst>
          </p:cNvPr>
          <p:cNvSpPr>
            <a:spLocks noGrp="1"/>
          </p:cNvSpPr>
          <p:nvPr>
            <p:ph type="title"/>
          </p:nvPr>
        </p:nvSpPr>
        <p:spPr/>
        <p:txBody>
          <a:bodyPr/>
          <a:lstStyle/>
          <a:p>
            <a:r>
              <a:rPr lang="en-US" dirty="0"/>
              <a:t>Erosion</a:t>
            </a:r>
          </a:p>
        </p:txBody>
      </p:sp>
      <p:pic>
        <p:nvPicPr>
          <p:cNvPr id="4" name="Picture 3">
            <a:extLst>
              <a:ext uri="{FF2B5EF4-FFF2-40B4-BE49-F238E27FC236}">
                <a16:creationId xmlns:a16="http://schemas.microsoft.com/office/drawing/2014/main" id="{A8983728-207E-4153-85DB-7B6390F85A13}"/>
              </a:ext>
            </a:extLst>
          </p:cNvPr>
          <p:cNvPicPr>
            <a:picLocks noChangeAspect="1"/>
          </p:cNvPicPr>
          <p:nvPr/>
        </p:nvPicPr>
        <p:blipFill>
          <a:blip r:embed="rId4"/>
          <a:stretch>
            <a:fillRect/>
          </a:stretch>
        </p:blipFill>
        <p:spPr>
          <a:xfrm>
            <a:off x="753385" y="3728861"/>
            <a:ext cx="7637229" cy="221528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A2F8B-643A-3911-B4BB-99993FFDEAC9}"/>
              </a:ext>
            </a:extLst>
          </p:cNvPr>
          <p:cNvSpPr>
            <a:spLocks noGrp="1"/>
          </p:cNvSpPr>
          <p:nvPr>
            <p:ph type="title"/>
          </p:nvPr>
        </p:nvSpPr>
        <p:spPr/>
        <p:txBody>
          <a:bodyPr/>
          <a:lstStyle/>
          <a:p>
            <a:r>
              <a:rPr lang="en-US" dirty="0"/>
              <a:t>Erosion</a:t>
            </a:r>
          </a:p>
        </p:txBody>
      </p:sp>
      <p:pic>
        <p:nvPicPr>
          <p:cNvPr id="99334" name="Picture 6">
            <a:extLst>
              <a:ext uri="{FF2B5EF4-FFF2-40B4-BE49-F238E27FC236}">
                <a16:creationId xmlns:a16="http://schemas.microsoft.com/office/drawing/2014/main" id="{54A2364D-0610-3CD2-369C-0D567F9E7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254" y="1718442"/>
            <a:ext cx="8448645" cy="345264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07B9F0D-557E-45A0-E478-48039DA14855}"/>
              </a:ext>
            </a:extLst>
          </p:cNvPr>
          <p:cNvSpPr>
            <a:spLocks noGrp="1"/>
          </p:cNvSpPr>
          <p:nvPr>
            <p:ph idx="1"/>
          </p:nvPr>
        </p:nvSpPr>
        <p:spPr>
          <a:xfrm>
            <a:off x="457200" y="1016000"/>
            <a:ext cx="8229600" cy="5149850"/>
          </a:xfrm>
        </p:spPr>
        <p:txBody>
          <a:bodyPr/>
          <a:lstStyle/>
          <a:p>
            <a:r>
              <a:rPr lang="en-US" dirty="0"/>
              <a:t>Erosion: a 3×3 square structuring element</a:t>
            </a:r>
          </a:p>
        </p:txBody>
      </p:sp>
    </p:spTree>
    <p:extLst>
      <p:ext uri="{BB962C8B-B14F-4D97-AF65-F5344CB8AC3E}">
        <p14:creationId xmlns:p14="http://schemas.microsoft.com/office/powerpoint/2010/main" val="626004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Content Placeholder 1">
            <a:extLst>
              <a:ext uri="{FF2B5EF4-FFF2-40B4-BE49-F238E27FC236}">
                <a16:creationId xmlns:a16="http://schemas.microsoft.com/office/drawing/2014/main" id="{ACB583FE-FDDE-B44D-43F7-02E032A269C1}"/>
              </a:ext>
            </a:extLst>
          </p:cNvPr>
          <p:cNvSpPr>
            <a:spLocks noGrp="1" noChangeArrowheads="1"/>
          </p:cNvSpPr>
          <p:nvPr>
            <p:ph idx="1"/>
          </p:nvPr>
        </p:nvSpPr>
        <p:spPr/>
        <p:txBody>
          <a:bodyPr/>
          <a:lstStyle/>
          <a:p>
            <a:endParaRPr lang="en-US" altLang="en-US"/>
          </a:p>
        </p:txBody>
      </p:sp>
      <p:graphicFrame>
        <p:nvGraphicFramePr>
          <p:cNvPr id="28676" name="Object 2">
            <a:extLst>
              <a:ext uri="{FF2B5EF4-FFF2-40B4-BE49-F238E27FC236}">
                <a16:creationId xmlns:a16="http://schemas.microsoft.com/office/drawing/2014/main" id="{E818A8A1-E7AA-BA91-A5A4-275275930DFF}"/>
              </a:ext>
            </a:extLst>
          </p:cNvPr>
          <p:cNvGraphicFramePr>
            <a:graphicFrameLocks noChangeAspect="1"/>
          </p:cNvGraphicFramePr>
          <p:nvPr>
            <p:extLst>
              <p:ext uri="{D42A27DB-BD31-4B8C-83A1-F6EECF244321}">
                <p14:modId xmlns:p14="http://schemas.microsoft.com/office/powerpoint/2010/main" val="3288922654"/>
              </p:ext>
            </p:extLst>
          </p:nvPr>
        </p:nvGraphicFramePr>
        <p:xfrm>
          <a:off x="1831805" y="991132"/>
          <a:ext cx="5199616" cy="5156050"/>
        </p:xfrm>
        <a:graphic>
          <a:graphicData uri="http://schemas.openxmlformats.org/presentationml/2006/ole">
            <mc:AlternateContent xmlns:mc="http://schemas.openxmlformats.org/markup-compatibility/2006">
              <mc:Choice xmlns:v="urn:schemas-microsoft-com:vml" Requires="v">
                <p:oleObj name="CorelPhotoPaint.Image.11" r:id="rId3" imgW="4357125" imgH="4321890" progId="">
                  <p:embed/>
                </p:oleObj>
              </mc:Choice>
              <mc:Fallback>
                <p:oleObj name="CorelPhotoPaint.Image.11" r:id="rId3" imgW="4357125" imgH="432189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805" y="991132"/>
                        <a:ext cx="5199616" cy="5156050"/>
                      </a:xfrm>
                      <a:prstGeom prst="rect">
                        <a:avLst/>
                      </a:prstGeom>
                      <a:noFill/>
                      <a:ln>
                        <a:noFill/>
                      </a:ln>
                      <a:effectLst/>
                    </p:spPr>
                  </p:pic>
                </p:oleObj>
              </mc:Fallback>
            </mc:AlternateContent>
          </a:graphicData>
        </a:graphic>
      </p:graphicFrame>
      <p:sp>
        <p:nvSpPr>
          <p:cNvPr id="28677" name="Text Box 5">
            <a:extLst>
              <a:ext uri="{FF2B5EF4-FFF2-40B4-BE49-F238E27FC236}">
                <a16:creationId xmlns:a16="http://schemas.microsoft.com/office/drawing/2014/main" id="{6B46A943-BED0-8BC3-ECF8-68CBDA24B348}"/>
              </a:ext>
            </a:extLst>
          </p:cNvPr>
          <p:cNvSpPr txBox="1">
            <a:spLocks noChangeArrowheads="1"/>
          </p:cNvSpPr>
          <p:nvPr/>
        </p:nvSpPr>
        <p:spPr bwMode="auto">
          <a:xfrm>
            <a:off x="331401" y="2505075"/>
            <a:ext cx="13192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buFontTx/>
              <a:buNone/>
            </a:pPr>
            <a:r>
              <a:rPr lang="en-IE" altLang="en-US" sz="1800" dirty="0">
                <a:solidFill>
                  <a:schemeClr val="tx1">
                    <a:lumMod val="65000"/>
                    <a:lumOff val="35000"/>
                  </a:schemeClr>
                </a:solidFill>
                <a:cs typeface="Arial" panose="020B0604020202020204" pitchFamily="34" charset="0"/>
              </a:rPr>
              <a:t>Original image</a:t>
            </a:r>
            <a:endParaRPr lang="en-US" altLang="en-US" sz="1800" dirty="0">
              <a:solidFill>
                <a:schemeClr val="tx1">
                  <a:lumMod val="65000"/>
                  <a:lumOff val="35000"/>
                </a:schemeClr>
              </a:solidFill>
              <a:cs typeface="Arial" panose="020B0604020202020204" pitchFamily="34" charset="0"/>
            </a:endParaRPr>
          </a:p>
        </p:txBody>
      </p:sp>
      <p:sp>
        <p:nvSpPr>
          <p:cNvPr id="28678" name="Text Box 6">
            <a:extLst>
              <a:ext uri="{FF2B5EF4-FFF2-40B4-BE49-F238E27FC236}">
                <a16:creationId xmlns:a16="http://schemas.microsoft.com/office/drawing/2014/main" id="{61DC9A88-153B-E7ED-B23A-EB1E37969171}"/>
              </a:ext>
            </a:extLst>
          </p:cNvPr>
          <p:cNvSpPr txBox="1">
            <a:spLocks noChangeArrowheads="1"/>
          </p:cNvSpPr>
          <p:nvPr/>
        </p:nvSpPr>
        <p:spPr bwMode="auto">
          <a:xfrm>
            <a:off x="7170307" y="2381250"/>
            <a:ext cx="1530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IE" altLang="en-US" sz="1800" dirty="0">
                <a:solidFill>
                  <a:schemeClr val="tx1">
                    <a:lumMod val="65000"/>
                    <a:lumOff val="35000"/>
                  </a:schemeClr>
                </a:solidFill>
                <a:cs typeface="Arial" panose="020B0604020202020204" pitchFamily="34" charset="0"/>
              </a:rPr>
              <a:t>After erosion with a disc of radius 10</a:t>
            </a:r>
            <a:endParaRPr lang="en-US" altLang="en-US" sz="1800" dirty="0">
              <a:solidFill>
                <a:schemeClr val="tx1">
                  <a:lumMod val="65000"/>
                  <a:lumOff val="35000"/>
                </a:schemeClr>
              </a:solidFill>
              <a:cs typeface="Arial" panose="020B0604020202020204" pitchFamily="34" charset="0"/>
            </a:endParaRPr>
          </a:p>
        </p:txBody>
      </p:sp>
      <p:sp>
        <p:nvSpPr>
          <p:cNvPr id="28679" name="Text Box 7">
            <a:extLst>
              <a:ext uri="{FF2B5EF4-FFF2-40B4-BE49-F238E27FC236}">
                <a16:creationId xmlns:a16="http://schemas.microsoft.com/office/drawing/2014/main" id="{655240C3-9563-56F7-6193-DA678FEFFEA6}"/>
              </a:ext>
            </a:extLst>
          </p:cNvPr>
          <p:cNvSpPr txBox="1">
            <a:spLocks noChangeArrowheads="1"/>
          </p:cNvSpPr>
          <p:nvPr/>
        </p:nvSpPr>
        <p:spPr bwMode="auto">
          <a:xfrm>
            <a:off x="7175069" y="4552950"/>
            <a:ext cx="1530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IE" altLang="en-US" sz="1800">
                <a:solidFill>
                  <a:schemeClr val="tx1">
                    <a:lumMod val="65000"/>
                    <a:lumOff val="35000"/>
                  </a:schemeClr>
                </a:solidFill>
                <a:cs typeface="Arial" panose="020B0604020202020204" pitchFamily="34" charset="0"/>
              </a:rPr>
              <a:t>After erosion with a disc of radius 20</a:t>
            </a:r>
            <a:endParaRPr lang="en-US" altLang="en-US" sz="1800">
              <a:solidFill>
                <a:schemeClr val="tx1">
                  <a:lumMod val="65000"/>
                  <a:lumOff val="35000"/>
                </a:schemeClr>
              </a:solidFill>
              <a:cs typeface="Arial" panose="020B0604020202020204" pitchFamily="34" charset="0"/>
            </a:endParaRPr>
          </a:p>
        </p:txBody>
      </p:sp>
      <p:sp>
        <p:nvSpPr>
          <p:cNvPr id="28680" name="Text Box 8">
            <a:extLst>
              <a:ext uri="{FF2B5EF4-FFF2-40B4-BE49-F238E27FC236}">
                <a16:creationId xmlns:a16="http://schemas.microsoft.com/office/drawing/2014/main" id="{8F9B0A17-A80A-CA40-833B-6F3DB501BAF1}"/>
              </a:ext>
            </a:extLst>
          </p:cNvPr>
          <p:cNvSpPr txBox="1">
            <a:spLocks noChangeArrowheads="1"/>
          </p:cNvSpPr>
          <p:nvPr/>
        </p:nvSpPr>
        <p:spPr bwMode="auto">
          <a:xfrm>
            <a:off x="191701" y="4514850"/>
            <a:ext cx="1530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buFontTx/>
              <a:buNone/>
            </a:pPr>
            <a:r>
              <a:rPr lang="en-IE" altLang="en-US" sz="1800">
                <a:solidFill>
                  <a:schemeClr val="tx1">
                    <a:lumMod val="65000"/>
                    <a:lumOff val="35000"/>
                  </a:schemeClr>
                </a:solidFill>
                <a:cs typeface="Arial" panose="020B0604020202020204" pitchFamily="34" charset="0"/>
              </a:rPr>
              <a:t>After erosion with a disc of radius 5</a:t>
            </a:r>
            <a:endParaRPr lang="en-US" altLang="en-US" sz="1800">
              <a:solidFill>
                <a:schemeClr val="tx1">
                  <a:lumMod val="65000"/>
                  <a:lumOff val="35000"/>
                </a:schemeClr>
              </a:solidFill>
              <a:cs typeface="Arial" panose="020B0604020202020204" pitchFamily="34" charset="0"/>
            </a:endParaRPr>
          </a:p>
        </p:txBody>
      </p:sp>
      <p:sp>
        <p:nvSpPr>
          <p:cNvPr id="2" name="Title 1">
            <a:extLst>
              <a:ext uri="{FF2B5EF4-FFF2-40B4-BE49-F238E27FC236}">
                <a16:creationId xmlns:a16="http://schemas.microsoft.com/office/drawing/2014/main" id="{7ED2B58C-6336-9E6E-EB81-D6657E1DECB3}"/>
              </a:ext>
            </a:extLst>
          </p:cNvPr>
          <p:cNvSpPr>
            <a:spLocks noGrp="1"/>
          </p:cNvSpPr>
          <p:nvPr>
            <p:ph type="title"/>
          </p:nvPr>
        </p:nvSpPr>
        <p:spPr/>
        <p:txBody>
          <a:bodyPr/>
          <a:lstStyle/>
          <a:p>
            <a:r>
              <a:rPr lang="en-US" dirty="0"/>
              <a:t>Erosion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Content Placeholder 1">
            <a:extLst>
              <a:ext uri="{FF2B5EF4-FFF2-40B4-BE49-F238E27FC236}">
                <a16:creationId xmlns:a16="http://schemas.microsoft.com/office/drawing/2014/main" id="{ACB583FE-FDDE-B44D-43F7-02E032A269C1}"/>
              </a:ext>
            </a:extLst>
          </p:cNvPr>
          <p:cNvSpPr>
            <a:spLocks noGrp="1" noChangeArrowheads="1"/>
          </p:cNvSpPr>
          <p:nvPr>
            <p:ph idx="1"/>
          </p:nvPr>
        </p:nvSpPr>
        <p:spPr/>
        <p:txBody>
          <a:bodyPr/>
          <a:lstStyle/>
          <a:p>
            <a:r>
              <a:rPr lang="en-US" altLang="en-US" dirty="0"/>
              <a:t>Erosion can split apart joined objects</a:t>
            </a:r>
          </a:p>
          <a:p>
            <a:endParaRPr lang="en-US" altLang="en-US" dirty="0"/>
          </a:p>
          <a:p>
            <a:endParaRPr lang="en-US" altLang="en-US" dirty="0"/>
          </a:p>
          <a:p>
            <a:endParaRPr lang="en-US" altLang="en-US" sz="4400" dirty="0"/>
          </a:p>
          <a:p>
            <a:r>
              <a:rPr lang="en-US" altLang="en-US" dirty="0"/>
              <a:t>Erosion can strip away extrusions</a:t>
            </a:r>
          </a:p>
        </p:txBody>
      </p:sp>
      <p:sp>
        <p:nvSpPr>
          <p:cNvPr id="2" name="Title 1">
            <a:extLst>
              <a:ext uri="{FF2B5EF4-FFF2-40B4-BE49-F238E27FC236}">
                <a16:creationId xmlns:a16="http://schemas.microsoft.com/office/drawing/2014/main" id="{7ED2B58C-6336-9E6E-EB81-D6657E1DECB3}"/>
              </a:ext>
            </a:extLst>
          </p:cNvPr>
          <p:cNvSpPr>
            <a:spLocks noGrp="1"/>
          </p:cNvSpPr>
          <p:nvPr>
            <p:ph type="title"/>
          </p:nvPr>
        </p:nvSpPr>
        <p:spPr/>
        <p:txBody>
          <a:bodyPr/>
          <a:lstStyle/>
          <a:p>
            <a:r>
              <a:rPr lang="en-US" dirty="0"/>
              <a:t>Erosion</a:t>
            </a:r>
          </a:p>
        </p:txBody>
      </p:sp>
      <p:graphicFrame>
        <p:nvGraphicFramePr>
          <p:cNvPr id="3" name="Object 2">
            <a:extLst>
              <a:ext uri="{FF2B5EF4-FFF2-40B4-BE49-F238E27FC236}">
                <a16:creationId xmlns:a16="http://schemas.microsoft.com/office/drawing/2014/main" id="{E56E4D61-F8BD-D6D8-DC28-472B2BF87C32}"/>
              </a:ext>
            </a:extLst>
          </p:cNvPr>
          <p:cNvGraphicFramePr>
            <a:graphicFrameLocks noChangeAspect="1"/>
          </p:cNvGraphicFramePr>
          <p:nvPr>
            <p:extLst>
              <p:ext uri="{D42A27DB-BD31-4B8C-83A1-F6EECF244321}">
                <p14:modId xmlns:p14="http://schemas.microsoft.com/office/powerpoint/2010/main" val="4147838320"/>
              </p:ext>
            </p:extLst>
          </p:nvPr>
        </p:nvGraphicFramePr>
        <p:xfrm>
          <a:off x="2282825" y="4197300"/>
          <a:ext cx="3898900" cy="1749425"/>
        </p:xfrm>
        <a:graphic>
          <a:graphicData uri="http://schemas.openxmlformats.org/presentationml/2006/ole">
            <mc:AlternateContent xmlns:mc="http://schemas.openxmlformats.org/markup-compatibility/2006">
              <mc:Choice xmlns:v="urn:schemas-microsoft-com:vml" Requires="v">
                <p:oleObj name="CorelPhotoPaint.Image.9" r:id="rId3" imgW="5388875" imgH="6376429" progId="">
                  <p:embed/>
                </p:oleObj>
              </mc:Choice>
              <mc:Fallback>
                <p:oleObj name="CorelPhotoPaint.Image.9" r:id="rId3" imgW="5388875" imgH="6376429" progId="">
                  <p:embed/>
                  <p:pic>
                    <p:nvPicPr>
                      <p:cNvPr id="30724" name="Object 2">
                        <a:extLst>
                          <a:ext uri="{FF2B5EF4-FFF2-40B4-BE49-F238E27FC236}">
                            <a16:creationId xmlns:a16="http://schemas.microsoft.com/office/drawing/2014/main" id="{545B2C69-398F-0D51-E5AD-2EDEF8CEFA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3814" t="44785" r="13844" b="27782"/>
                      <a:stretch>
                        <a:fillRect/>
                      </a:stretch>
                    </p:blipFill>
                    <p:spPr bwMode="auto">
                      <a:xfrm>
                        <a:off x="2282825" y="4197300"/>
                        <a:ext cx="3898900" cy="174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3">
            <a:extLst>
              <a:ext uri="{FF2B5EF4-FFF2-40B4-BE49-F238E27FC236}">
                <a16:creationId xmlns:a16="http://schemas.microsoft.com/office/drawing/2014/main" id="{F57D7F21-C2E4-5AB1-1752-E03E1E66057A}"/>
              </a:ext>
            </a:extLst>
          </p:cNvPr>
          <p:cNvGraphicFramePr>
            <a:graphicFrameLocks noChangeAspect="1"/>
          </p:cNvGraphicFramePr>
          <p:nvPr>
            <p:extLst>
              <p:ext uri="{D42A27DB-BD31-4B8C-83A1-F6EECF244321}">
                <p14:modId xmlns:p14="http://schemas.microsoft.com/office/powerpoint/2010/main" val="173402490"/>
              </p:ext>
            </p:extLst>
          </p:nvPr>
        </p:nvGraphicFramePr>
        <p:xfrm>
          <a:off x="2435225" y="1678259"/>
          <a:ext cx="3660775" cy="1876425"/>
        </p:xfrm>
        <a:graphic>
          <a:graphicData uri="http://schemas.openxmlformats.org/presentationml/2006/ole">
            <mc:AlternateContent xmlns:mc="http://schemas.openxmlformats.org/markup-compatibility/2006">
              <mc:Choice xmlns:v="urn:schemas-microsoft-com:vml" Requires="v">
                <p:oleObj name="CorelPhotoPaint.Image.9" r:id="rId5" imgW="5388875" imgH="6376429" progId="">
                  <p:embed/>
                </p:oleObj>
              </mc:Choice>
              <mc:Fallback>
                <p:oleObj name="CorelPhotoPaint.Image.9" r:id="rId5" imgW="5388875" imgH="6376429" progId="">
                  <p:embed/>
                  <p:pic>
                    <p:nvPicPr>
                      <p:cNvPr id="30725" name="Object 3">
                        <a:extLst>
                          <a:ext uri="{FF2B5EF4-FFF2-40B4-BE49-F238E27FC236}">
                            <a16:creationId xmlns:a16="http://schemas.microsoft.com/office/drawing/2014/main" id="{DA17FF15-4E12-1A11-E1AB-7CCADDD064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6171" t="2415" r="15906" b="68159"/>
                      <a:stretch>
                        <a:fillRect/>
                      </a:stretch>
                    </p:blipFill>
                    <p:spPr bwMode="auto">
                      <a:xfrm>
                        <a:off x="2435225" y="1678259"/>
                        <a:ext cx="3660775"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a:extLst>
              <a:ext uri="{FF2B5EF4-FFF2-40B4-BE49-F238E27FC236}">
                <a16:creationId xmlns:a16="http://schemas.microsoft.com/office/drawing/2014/main" id="{4A26B2F0-88BF-5686-18A3-802139936D5D}"/>
              </a:ext>
            </a:extLst>
          </p:cNvPr>
          <p:cNvSpPr txBox="1"/>
          <p:nvPr/>
        </p:nvSpPr>
        <p:spPr>
          <a:xfrm>
            <a:off x="7059777" y="4342961"/>
            <a:ext cx="2084223" cy="1815882"/>
          </a:xfrm>
          <a:prstGeom prst="rect">
            <a:avLst/>
          </a:prstGeom>
          <a:solidFill>
            <a:srgbClr val="00B0F0"/>
          </a:solidFill>
        </p:spPr>
        <p:txBody>
          <a:bodyPr wrap="square">
            <a:spAutoFit/>
          </a:bodyPr>
          <a:lstStyle/>
          <a:p>
            <a:pPr algn="ctr"/>
            <a:r>
              <a:rPr lang="en-US" sz="2800" b="1" dirty="0">
                <a:solidFill>
                  <a:schemeClr val="bg1"/>
                </a:solidFill>
              </a:rPr>
              <a:t>Watch out: </a:t>
            </a:r>
            <a:r>
              <a:rPr lang="en-US" sz="2800" dirty="0">
                <a:solidFill>
                  <a:schemeClr val="bg1"/>
                </a:solidFill>
              </a:rPr>
              <a:t>Erosion shrinks objects</a:t>
            </a:r>
          </a:p>
        </p:txBody>
      </p:sp>
    </p:spTree>
    <p:extLst>
      <p:ext uri="{BB962C8B-B14F-4D97-AF65-F5344CB8AC3E}">
        <p14:creationId xmlns:p14="http://schemas.microsoft.com/office/powerpoint/2010/main" val="1255395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Picture 2">
            <a:extLst>
              <a:ext uri="{FF2B5EF4-FFF2-40B4-BE49-F238E27FC236}">
                <a16:creationId xmlns:a16="http://schemas.microsoft.com/office/drawing/2014/main" id="{575059F3-6B54-3AC7-C712-2CB57F5031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690813"/>
            <a:ext cx="25908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3">
            <a:extLst>
              <a:ext uri="{FF2B5EF4-FFF2-40B4-BE49-F238E27FC236}">
                <a16:creationId xmlns:a16="http://schemas.microsoft.com/office/drawing/2014/main" id="{561D4940-B8BB-E0A0-0087-02DCA5FBE9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775" y="3576638"/>
            <a:ext cx="85725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AFA696C7-6443-C8BE-D44C-96D912826A6B}"/>
              </a:ext>
            </a:extLst>
          </p:cNvPr>
          <p:cNvSpPr>
            <a:spLocks noGrp="1"/>
          </p:cNvSpPr>
          <p:nvPr>
            <p:ph type="title"/>
          </p:nvPr>
        </p:nvSpPr>
        <p:spPr/>
        <p:txBody>
          <a:bodyPr/>
          <a:lstStyle/>
          <a:p>
            <a:r>
              <a:rPr lang="en-US" dirty="0"/>
              <a:t>Erosion: Practice 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D8566F-CD37-4EF1-F13B-2FE65DEB5915}"/>
              </a:ext>
            </a:extLst>
          </p:cNvPr>
          <p:cNvSpPr>
            <a:spLocks noGrp="1"/>
          </p:cNvSpPr>
          <p:nvPr>
            <p:ph idx="1"/>
          </p:nvPr>
        </p:nvSpPr>
        <p:spPr>
          <a:xfrm>
            <a:off x="457200" y="1133575"/>
            <a:ext cx="8229600" cy="4967671"/>
          </a:xfrm>
        </p:spPr>
        <p:txBody>
          <a:bodyPr/>
          <a:lstStyle/>
          <a:p>
            <a:r>
              <a:rPr lang="en-US" dirty="0"/>
              <a:t>Find suitable SEs to get (b), (c) from (a):</a:t>
            </a:r>
          </a:p>
        </p:txBody>
      </p:sp>
      <p:pic>
        <p:nvPicPr>
          <p:cNvPr id="34820" name="Picture 4">
            <a:extLst>
              <a:ext uri="{FF2B5EF4-FFF2-40B4-BE49-F238E27FC236}">
                <a16:creationId xmlns:a16="http://schemas.microsoft.com/office/drawing/2014/main" id="{0E12A32C-82FE-1064-1A58-206552758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2100746"/>
            <a:ext cx="489585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3BF5AA5A-C828-5FF2-9CA0-70372F456D63}"/>
              </a:ext>
            </a:extLst>
          </p:cNvPr>
          <p:cNvSpPr>
            <a:spLocks noGrp="1"/>
          </p:cNvSpPr>
          <p:nvPr>
            <p:ph type="title"/>
          </p:nvPr>
        </p:nvSpPr>
        <p:spPr/>
        <p:txBody>
          <a:bodyPr/>
          <a:lstStyle/>
          <a:p>
            <a:r>
              <a:rPr lang="en-US" dirty="0"/>
              <a:t>Erosion: Practice 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CC97-19DF-0178-6E20-ACAD7A45BCF6}"/>
              </a:ext>
            </a:extLst>
          </p:cNvPr>
          <p:cNvSpPr>
            <a:spLocks noGrp="1"/>
          </p:cNvSpPr>
          <p:nvPr>
            <p:ph type="title"/>
          </p:nvPr>
        </p:nvSpPr>
        <p:spPr/>
        <p:txBody>
          <a:bodyPr/>
          <a:lstStyle/>
          <a:p>
            <a:r>
              <a:rPr lang="en-US" dirty="0"/>
              <a:t>Preliminaries</a:t>
            </a:r>
          </a:p>
        </p:txBody>
      </p:sp>
      <p:sp>
        <p:nvSpPr>
          <p:cNvPr id="3" name="Content Placeholder 2">
            <a:extLst>
              <a:ext uri="{FF2B5EF4-FFF2-40B4-BE49-F238E27FC236}">
                <a16:creationId xmlns:a16="http://schemas.microsoft.com/office/drawing/2014/main" id="{D203E0DD-BE22-E899-B3B7-91F0D6F6A9BD}"/>
              </a:ext>
            </a:extLst>
          </p:cNvPr>
          <p:cNvSpPr>
            <a:spLocks noGrp="1"/>
          </p:cNvSpPr>
          <p:nvPr>
            <p:ph idx="1"/>
          </p:nvPr>
        </p:nvSpPr>
        <p:spPr/>
        <p:txBody>
          <a:bodyPr/>
          <a:lstStyle/>
          <a:p>
            <a:r>
              <a:rPr lang="en-US" dirty="0">
                <a:solidFill>
                  <a:srgbClr val="00B0F0"/>
                </a:solidFill>
              </a:rPr>
              <a:t>Morphological image processing</a:t>
            </a:r>
            <a:r>
              <a:rPr lang="en-US" dirty="0"/>
              <a:t> is a collection of non-linear operations related to the shape or morphology of features in an image.</a:t>
            </a:r>
          </a:p>
          <a:p>
            <a:r>
              <a:rPr lang="en-US" dirty="0"/>
              <a:t>Wikipedia: </a:t>
            </a:r>
            <a:r>
              <a:rPr lang="en-US" dirty="0">
                <a:solidFill>
                  <a:srgbClr val="00B0F0"/>
                </a:solidFill>
              </a:rPr>
              <a:t>morphological operations</a:t>
            </a:r>
            <a:r>
              <a:rPr lang="en-US" dirty="0"/>
              <a:t> rely only on the relative ordering of pixel values, not on their numerical values, and therefore are </a:t>
            </a:r>
            <a:r>
              <a:rPr lang="en-US" dirty="0">
                <a:solidFill>
                  <a:srgbClr val="00B0F0"/>
                </a:solidFill>
              </a:rPr>
              <a:t>especially suited to the processing of binary images</a:t>
            </a:r>
            <a:r>
              <a:rPr lang="en-US" dirty="0"/>
              <a:t>.</a:t>
            </a:r>
          </a:p>
          <a:p>
            <a:r>
              <a:rPr lang="en-US" dirty="0"/>
              <a:t>Morphological operations can also be applied to greyscale images with some help of </a:t>
            </a:r>
            <a:r>
              <a:rPr lang="en-US" dirty="0">
                <a:solidFill>
                  <a:srgbClr val="00B0F0"/>
                </a:solidFill>
              </a:rPr>
              <a:t>light transfer functions</a:t>
            </a:r>
            <a:r>
              <a:rPr lang="en-US" dirty="0"/>
              <a:t>.</a:t>
            </a:r>
          </a:p>
        </p:txBody>
      </p:sp>
    </p:spTree>
    <p:extLst>
      <p:ext uri="{BB962C8B-B14F-4D97-AF65-F5344CB8AC3E}">
        <p14:creationId xmlns:p14="http://schemas.microsoft.com/office/powerpoint/2010/main" val="758641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2">
            <a:extLst>
              <a:ext uri="{FF2B5EF4-FFF2-40B4-BE49-F238E27FC236}">
                <a16:creationId xmlns:a16="http://schemas.microsoft.com/office/drawing/2014/main" id="{771EAE1E-ABCF-5B02-D37F-3CCD715FB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5" y="1722492"/>
            <a:ext cx="573405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40ECCEF-0FA5-5DF2-BB56-678409FC3EAA}"/>
              </a:ext>
            </a:extLst>
          </p:cNvPr>
          <p:cNvSpPr>
            <a:spLocks noGrp="1"/>
          </p:cNvSpPr>
          <p:nvPr>
            <p:ph type="title"/>
          </p:nvPr>
        </p:nvSpPr>
        <p:spPr/>
        <p:txBody>
          <a:bodyPr/>
          <a:lstStyle/>
          <a:p>
            <a:r>
              <a:rPr lang="en-US" dirty="0"/>
              <a:t>Erosion: Practice 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7911A-75F8-6A1E-CC3F-ECFC07225EBF}"/>
              </a:ext>
            </a:extLst>
          </p:cNvPr>
          <p:cNvSpPr>
            <a:spLocks noGrp="1"/>
          </p:cNvSpPr>
          <p:nvPr>
            <p:ph type="title"/>
          </p:nvPr>
        </p:nvSpPr>
        <p:spPr/>
        <p:txBody>
          <a:bodyPr/>
          <a:lstStyle/>
          <a:p>
            <a:r>
              <a:rPr lang="en-US" dirty="0"/>
              <a:t>Dilation</a:t>
            </a:r>
          </a:p>
        </p:txBody>
      </p:sp>
      <p:sp>
        <p:nvSpPr>
          <p:cNvPr id="3" name="Content Placeholder 2">
            <a:extLst>
              <a:ext uri="{FF2B5EF4-FFF2-40B4-BE49-F238E27FC236}">
                <a16:creationId xmlns:a16="http://schemas.microsoft.com/office/drawing/2014/main" id="{BD8F0A9A-142B-F161-9C96-ED6C3C3C0F85}"/>
              </a:ext>
            </a:extLst>
          </p:cNvPr>
          <p:cNvSpPr>
            <a:spLocks noGrp="1"/>
          </p:cNvSpPr>
          <p:nvPr>
            <p:ph idx="1"/>
          </p:nvPr>
        </p:nvSpPr>
        <p:spPr>
          <a:xfrm>
            <a:off x="457200" y="842574"/>
            <a:ext cx="8229600" cy="5149850"/>
          </a:xfrm>
        </p:spPr>
        <p:txBody>
          <a:bodyPr/>
          <a:lstStyle/>
          <a:p>
            <a:r>
              <a:rPr lang="en-US" dirty="0">
                <a:solidFill>
                  <a:schemeClr val="accent4">
                    <a:lumMod val="50000"/>
                    <a:lumOff val="50000"/>
                  </a:schemeClr>
                </a:solidFill>
              </a:rPr>
              <a:t>The dilation of an image f by an SE s (denoted </a:t>
            </a:r>
            <a:r>
              <a:rPr lang="en-US" dirty="0" err="1">
                <a:solidFill>
                  <a:schemeClr val="accent4">
                    <a:lumMod val="50000"/>
                    <a:lumOff val="50000"/>
                  </a:schemeClr>
                </a:solidFill>
              </a:rPr>
              <a:t>f</a:t>
            </a:r>
            <a:r>
              <a:rPr lang="en-US" b="1" i="0" dirty="0" err="1">
                <a:solidFill>
                  <a:schemeClr val="accent4">
                    <a:lumMod val="50000"/>
                    <a:lumOff val="50000"/>
                  </a:schemeClr>
                </a:solidFill>
                <a:effectLst/>
                <a:latin typeface="Arial" panose="020B0604020202020204" pitchFamily="34" charset="0"/>
              </a:rPr>
              <a:t>⊕</a:t>
            </a:r>
            <a:r>
              <a:rPr lang="en-US" dirty="0" err="1">
                <a:solidFill>
                  <a:schemeClr val="accent4">
                    <a:lumMod val="50000"/>
                    <a:lumOff val="50000"/>
                  </a:schemeClr>
                </a:solidFill>
              </a:rPr>
              <a:t>s</a:t>
            </a:r>
            <a:r>
              <a:rPr lang="en-US" dirty="0">
                <a:solidFill>
                  <a:schemeClr val="accent4">
                    <a:lumMod val="50000"/>
                    <a:lumOff val="50000"/>
                  </a:schemeClr>
                </a:solidFill>
              </a:rPr>
              <a:t>) produces a new binary image g = </a:t>
            </a:r>
            <a:r>
              <a:rPr lang="en-US" dirty="0" err="1">
                <a:solidFill>
                  <a:schemeClr val="accent4">
                    <a:lumMod val="50000"/>
                    <a:lumOff val="50000"/>
                  </a:schemeClr>
                </a:solidFill>
              </a:rPr>
              <a:t>f</a:t>
            </a:r>
            <a:r>
              <a:rPr lang="en-US" b="1" i="0" dirty="0" err="1">
                <a:solidFill>
                  <a:schemeClr val="accent4">
                    <a:lumMod val="50000"/>
                    <a:lumOff val="50000"/>
                  </a:schemeClr>
                </a:solidFill>
                <a:effectLst/>
                <a:latin typeface="Arial" panose="020B0604020202020204" pitchFamily="34" charset="0"/>
              </a:rPr>
              <a:t>⊕</a:t>
            </a:r>
            <a:r>
              <a:rPr lang="en-US" dirty="0" err="1">
                <a:solidFill>
                  <a:schemeClr val="accent4">
                    <a:lumMod val="50000"/>
                    <a:lumOff val="50000"/>
                  </a:schemeClr>
                </a:solidFill>
              </a:rPr>
              <a:t>s</a:t>
            </a:r>
            <a:r>
              <a:rPr lang="en-US" dirty="0">
                <a:solidFill>
                  <a:schemeClr val="accent4">
                    <a:lumMod val="50000"/>
                    <a:lumOff val="50000"/>
                  </a:schemeClr>
                </a:solidFill>
              </a:rPr>
              <a:t> with ones in all locations (x, y) of an SE's origin at which that SE s </a:t>
            </a:r>
            <a:r>
              <a:rPr lang="en-US" dirty="0">
                <a:solidFill>
                  <a:srgbClr val="00B0F0"/>
                </a:solidFill>
              </a:rPr>
              <a:t>hits</a:t>
            </a:r>
            <a:r>
              <a:rPr lang="en-US" dirty="0">
                <a:solidFill>
                  <a:schemeClr val="accent4">
                    <a:lumMod val="50000"/>
                    <a:lumOff val="50000"/>
                  </a:schemeClr>
                </a:solidFill>
              </a:rPr>
              <a:t> the input image f, i.e. g(x, y) = 1 if s hits f and 0 otherwise, repeating for all pixel coordinates (x, y).</a:t>
            </a:r>
          </a:p>
          <a:p>
            <a:r>
              <a:rPr lang="en-US" dirty="0">
                <a:solidFill>
                  <a:schemeClr val="accent4">
                    <a:lumMod val="50000"/>
                    <a:lumOff val="50000"/>
                  </a:schemeClr>
                </a:solidFill>
              </a:rPr>
              <a:t>Dilation has the opposite effect to erosion - it adds a layer of pixels to both the inner and outer boundaries of regions.</a:t>
            </a:r>
          </a:p>
        </p:txBody>
      </p:sp>
      <p:graphicFrame>
        <p:nvGraphicFramePr>
          <p:cNvPr id="4" name="Object 3">
            <a:extLst>
              <a:ext uri="{FF2B5EF4-FFF2-40B4-BE49-F238E27FC236}">
                <a16:creationId xmlns:a16="http://schemas.microsoft.com/office/drawing/2014/main" id="{97548CB4-A37F-618E-E3B5-2186CDFB89D4}"/>
              </a:ext>
            </a:extLst>
          </p:cNvPr>
          <p:cNvGraphicFramePr>
            <a:graphicFrameLocks noChangeAspect="1"/>
          </p:cNvGraphicFramePr>
          <p:nvPr/>
        </p:nvGraphicFramePr>
        <p:xfrm>
          <a:off x="2232025" y="4905375"/>
          <a:ext cx="3933825" cy="1287463"/>
        </p:xfrm>
        <a:graphic>
          <a:graphicData uri="http://schemas.openxmlformats.org/presentationml/2006/ole">
            <mc:AlternateContent xmlns:mc="http://schemas.openxmlformats.org/markup-compatibility/2006">
              <mc:Choice xmlns:v="urn:schemas-microsoft-com:vml" Requires="v">
                <p:oleObj name="Equation" r:id="rId2" imgW="1397000" imgH="457200" progId="Equation.3">
                  <p:embed/>
                </p:oleObj>
              </mc:Choice>
              <mc:Fallback>
                <p:oleObj name="Equation" r:id="rId2" imgW="1397000" imgH="457200" progId="Equation.3">
                  <p:embed/>
                  <p:pic>
                    <p:nvPicPr>
                      <p:cNvPr id="36869" name="Object 3">
                        <a:extLst>
                          <a:ext uri="{FF2B5EF4-FFF2-40B4-BE49-F238E27FC236}">
                            <a16:creationId xmlns:a16="http://schemas.microsoft.com/office/drawing/2014/main" id="{82E202FE-5A1B-F283-7A28-8A0CEF68E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025" y="4905375"/>
                        <a:ext cx="3933825" cy="128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18970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564A-C230-CA4A-FB87-67597D75626C}"/>
              </a:ext>
            </a:extLst>
          </p:cNvPr>
          <p:cNvSpPr>
            <a:spLocks noGrp="1"/>
          </p:cNvSpPr>
          <p:nvPr>
            <p:ph type="title"/>
          </p:nvPr>
        </p:nvSpPr>
        <p:spPr/>
        <p:txBody>
          <a:bodyPr/>
          <a:lstStyle/>
          <a:p>
            <a:r>
              <a:rPr lang="en-US" dirty="0"/>
              <a:t>Dilation</a:t>
            </a:r>
          </a:p>
        </p:txBody>
      </p:sp>
      <p:pic>
        <p:nvPicPr>
          <p:cNvPr id="5" name="Picture 4">
            <a:extLst>
              <a:ext uri="{FF2B5EF4-FFF2-40B4-BE49-F238E27FC236}">
                <a16:creationId xmlns:a16="http://schemas.microsoft.com/office/drawing/2014/main" id="{058866C3-0F92-8CC4-4849-31AA302599BF}"/>
              </a:ext>
            </a:extLst>
          </p:cNvPr>
          <p:cNvPicPr>
            <a:picLocks noChangeAspect="1"/>
          </p:cNvPicPr>
          <p:nvPr/>
        </p:nvPicPr>
        <p:blipFill rotWithShape="1">
          <a:blip r:embed="rId2"/>
          <a:srcRect b="4176"/>
          <a:stretch/>
        </p:blipFill>
        <p:spPr>
          <a:xfrm>
            <a:off x="2516015" y="980798"/>
            <a:ext cx="5461346" cy="5149850"/>
          </a:xfrm>
          <a:prstGeom prst="rect">
            <a:avLst/>
          </a:prstGeom>
        </p:spPr>
      </p:pic>
      <p:sp>
        <p:nvSpPr>
          <p:cNvPr id="7" name="TextBox 6">
            <a:extLst>
              <a:ext uri="{FF2B5EF4-FFF2-40B4-BE49-F238E27FC236}">
                <a16:creationId xmlns:a16="http://schemas.microsoft.com/office/drawing/2014/main" id="{7661EE9E-D1CC-064F-AFF4-8C5811986C91}"/>
              </a:ext>
            </a:extLst>
          </p:cNvPr>
          <p:cNvSpPr txBox="1"/>
          <p:nvPr/>
        </p:nvSpPr>
        <p:spPr>
          <a:xfrm>
            <a:off x="453966" y="2898427"/>
            <a:ext cx="2065283" cy="1384995"/>
          </a:xfrm>
          <a:prstGeom prst="rect">
            <a:avLst/>
          </a:prstGeom>
          <a:solidFill>
            <a:srgbClr val="00B0F0"/>
          </a:solidFill>
        </p:spPr>
        <p:txBody>
          <a:bodyPr wrap="square">
            <a:spAutoFit/>
          </a:bodyPr>
          <a:lstStyle/>
          <a:p>
            <a:r>
              <a:rPr lang="en-US" sz="2800" dirty="0">
                <a:solidFill>
                  <a:schemeClr val="bg1"/>
                </a:solidFill>
              </a:rPr>
              <a:t>Dilation is a thickening operation</a:t>
            </a:r>
          </a:p>
        </p:txBody>
      </p:sp>
    </p:spTree>
    <p:extLst>
      <p:ext uri="{BB962C8B-B14F-4D97-AF65-F5344CB8AC3E}">
        <p14:creationId xmlns:p14="http://schemas.microsoft.com/office/powerpoint/2010/main" val="1601197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2" name="Picture 4" descr="dilation">
            <a:extLst>
              <a:ext uri="{FF2B5EF4-FFF2-40B4-BE49-F238E27FC236}">
                <a16:creationId xmlns:a16="http://schemas.microsoft.com/office/drawing/2014/main" id="{FDD3790A-3298-22DB-630F-1CF5586515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18" b="11387"/>
          <a:stretch/>
        </p:blipFill>
        <p:spPr bwMode="auto">
          <a:xfrm>
            <a:off x="422275" y="2166878"/>
            <a:ext cx="8264525" cy="1930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Text Box 5">
            <a:extLst>
              <a:ext uri="{FF2B5EF4-FFF2-40B4-BE49-F238E27FC236}">
                <a16:creationId xmlns:a16="http://schemas.microsoft.com/office/drawing/2014/main" id="{0D7C5E15-02D6-5358-941A-6D81E91CF8A0}"/>
              </a:ext>
            </a:extLst>
          </p:cNvPr>
          <p:cNvSpPr txBox="1">
            <a:spLocks noChangeArrowheads="1"/>
          </p:cNvSpPr>
          <p:nvPr/>
        </p:nvSpPr>
        <p:spPr bwMode="auto">
          <a:xfrm>
            <a:off x="889000" y="4097597"/>
            <a:ext cx="165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IE" altLang="en-US" sz="1800">
                <a:cs typeface="Arial" panose="020B0604020202020204" pitchFamily="34" charset="0"/>
              </a:rPr>
              <a:t>Original image</a:t>
            </a:r>
            <a:endParaRPr lang="en-US" altLang="en-US" sz="1800">
              <a:cs typeface="Arial" panose="020B0604020202020204" pitchFamily="34" charset="0"/>
            </a:endParaRPr>
          </a:p>
        </p:txBody>
      </p:sp>
      <p:sp>
        <p:nvSpPr>
          <p:cNvPr id="43014" name="Text Box 6">
            <a:extLst>
              <a:ext uri="{FF2B5EF4-FFF2-40B4-BE49-F238E27FC236}">
                <a16:creationId xmlns:a16="http://schemas.microsoft.com/office/drawing/2014/main" id="{1ECC8B75-DA5C-1442-4330-9CCCDF8E5179}"/>
              </a:ext>
            </a:extLst>
          </p:cNvPr>
          <p:cNvSpPr txBox="1">
            <a:spLocks noChangeArrowheads="1"/>
          </p:cNvSpPr>
          <p:nvPr/>
        </p:nvSpPr>
        <p:spPr bwMode="auto">
          <a:xfrm>
            <a:off x="3143250" y="4022985"/>
            <a:ext cx="22288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IE" altLang="en-US" sz="1800" dirty="0">
                <a:cs typeface="Arial" panose="020B0604020202020204" pitchFamily="34" charset="0"/>
              </a:rPr>
              <a:t>Dilation by 3*3 square structuring element</a:t>
            </a:r>
            <a:endParaRPr lang="en-US" altLang="en-US" sz="1800" dirty="0">
              <a:cs typeface="Arial" panose="020B0604020202020204" pitchFamily="34" charset="0"/>
            </a:endParaRPr>
          </a:p>
        </p:txBody>
      </p:sp>
      <p:sp>
        <p:nvSpPr>
          <p:cNvPr id="43015" name="Text Box 7">
            <a:extLst>
              <a:ext uri="{FF2B5EF4-FFF2-40B4-BE49-F238E27FC236}">
                <a16:creationId xmlns:a16="http://schemas.microsoft.com/office/drawing/2014/main" id="{BEF7E455-A51C-4710-C768-427EEEE8EBAB}"/>
              </a:ext>
            </a:extLst>
          </p:cNvPr>
          <p:cNvSpPr txBox="1">
            <a:spLocks noChangeArrowheads="1"/>
          </p:cNvSpPr>
          <p:nvPr/>
        </p:nvSpPr>
        <p:spPr bwMode="auto">
          <a:xfrm>
            <a:off x="5595938" y="4051560"/>
            <a:ext cx="23685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IE" altLang="en-US" sz="1800">
                <a:cs typeface="Arial" panose="020B0604020202020204" pitchFamily="34" charset="0"/>
              </a:rPr>
              <a:t>Dilation by 5*5 square structuring element</a:t>
            </a:r>
            <a:endParaRPr lang="en-US" altLang="en-US" sz="1800">
              <a:cs typeface="Arial" panose="020B0604020202020204" pitchFamily="34" charset="0"/>
            </a:endParaRPr>
          </a:p>
        </p:txBody>
      </p:sp>
      <p:sp>
        <p:nvSpPr>
          <p:cNvPr id="2" name="Title 1">
            <a:extLst>
              <a:ext uri="{FF2B5EF4-FFF2-40B4-BE49-F238E27FC236}">
                <a16:creationId xmlns:a16="http://schemas.microsoft.com/office/drawing/2014/main" id="{4816AC4F-F9A3-67A9-CC54-8C6CC415B3AD}"/>
              </a:ext>
            </a:extLst>
          </p:cNvPr>
          <p:cNvSpPr>
            <a:spLocks noGrp="1"/>
          </p:cNvSpPr>
          <p:nvPr>
            <p:ph type="title"/>
          </p:nvPr>
        </p:nvSpPr>
        <p:spPr/>
        <p:txBody>
          <a:bodyPr/>
          <a:lstStyle/>
          <a:p>
            <a:r>
              <a:rPr lang="en-US" dirty="0"/>
              <a:t>Dilation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0" name="Picture 4">
            <a:extLst>
              <a:ext uri="{FF2B5EF4-FFF2-40B4-BE49-F238E27FC236}">
                <a16:creationId xmlns:a16="http://schemas.microsoft.com/office/drawing/2014/main" id="{041F2457-F0ED-D9AE-86F5-6080B279C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8861"/>
          <a:stretch>
            <a:fillRect/>
          </a:stretch>
        </p:blipFill>
        <p:spPr bwMode="auto">
          <a:xfrm>
            <a:off x="835025" y="1173381"/>
            <a:ext cx="728027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Text Box 5">
            <a:extLst>
              <a:ext uri="{FF2B5EF4-FFF2-40B4-BE49-F238E27FC236}">
                <a16:creationId xmlns:a16="http://schemas.microsoft.com/office/drawing/2014/main" id="{1F2F2AFE-BFFD-766F-E258-209E6ED93EDA}"/>
              </a:ext>
            </a:extLst>
          </p:cNvPr>
          <p:cNvSpPr txBox="1">
            <a:spLocks noChangeArrowheads="1"/>
          </p:cNvSpPr>
          <p:nvPr/>
        </p:nvSpPr>
        <p:spPr bwMode="auto">
          <a:xfrm>
            <a:off x="4195277" y="5407877"/>
            <a:ext cx="55976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IE" altLang="en-US" sz="2200" dirty="0">
                <a:solidFill>
                  <a:srgbClr val="00B0F0"/>
                </a:solidFill>
                <a:cs typeface="Arial" panose="020B0604020202020204" pitchFamily="34" charset="0"/>
              </a:rPr>
              <a:t>SE</a:t>
            </a:r>
            <a:endParaRPr lang="en-US" altLang="en-US" sz="2200" dirty="0">
              <a:solidFill>
                <a:srgbClr val="00B0F0"/>
              </a:solidFill>
              <a:cs typeface="Arial" panose="020B0604020202020204" pitchFamily="34" charset="0"/>
            </a:endParaRPr>
          </a:p>
        </p:txBody>
      </p:sp>
      <p:sp>
        <p:nvSpPr>
          <p:cNvPr id="45062" name="Text Box 6">
            <a:extLst>
              <a:ext uri="{FF2B5EF4-FFF2-40B4-BE49-F238E27FC236}">
                <a16:creationId xmlns:a16="http://schemas.microsoft.com/office/drawing/2014/main" id="{36C8E718-DF63-C98A-384D-C3F89160619B}"/>
              </a:ext>
            </a:extLst>
          </p:cNvPr>
          <p:cNvSpPr txBox="1">
            <a:spLocks noChangeArrowheads="1"/>
          </p:cNvSpPr>
          <p:nvPr/>
        </p:nvSpPr>
        <p:spPr bwMode="auto">
          <a:xfrm>
            <a:off x="1647825" y="889218"/>
            <a:ext cx="19875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IE" altLang="en-US" sz="2200" dirty="0">
                <a:solidFill>
                  <a:schemeClr val="tx2">
                    <a:lumMod val="65000"/>
                    <a:lumOff val="35000"/>
                  </a:schemeClr>
                </a:solidFill>
                <a:cs typeface="Arial" panose="020B0604020202020204" pitchFamily="34" charset="0"/>
              </a:rPr>
              <a:t>Original image</a:t>
            </a:r>
            <a:endParaRPr lang="en-US" altLang="en-US" sz="2200" dirty="0">
              <a:solidFill>
                <a:schemeClr val="tx2">
                  <a:lumMod val="65000"/>
                  <a:lumOff val="35000"/>
                </a:schemeClr>
              </a:solidFill>
              <a:cs typeface="Arial" panose="020B0604020202020204" pitchFamily="34" charset="0"/>
            </a:endParaRPr>
          </a:p>
        </p:txBody>
      </p:sp>
      <p:sp>
        <p:nvSpPr>
          <p:cNvPr id="45063" name="Text Box 7">
            <a:extLst>
              <a:ext uri="{FF2B5EF4-FFF2-40B4-BE49-F238E27FC236}">
                <a16:creationId xmlns:a16="http://schemas.microsoft.com/office/drawing/2014/main" id="{C7F04780-8F63-05F0-6370-D231E4969956}"/>
              </a:ext>
            </a:extLst>
          </p:cNvPr>
          <p:cNvSpPr txBox="1">
            <a:spLocks noChangeArrowheads="1"/>
          </p:cNvSpPr>
          <p:nvPr/>
        </p:nvSpPr>
        <p:spPr bwMode="auto">
          <a:xfrm>
            <a:off x="5424488" y="908268"/>
            <a:ext cx="173831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IE" altLang="en-US" sz="2200">
                <a:solidFill>
                  <a:schemeClr val="tx2">
                    <a:lumMod val="65000"/>
                    <a:lumOff val="35000"/>
                  </a:schemeClr>
                </a:solidFill>
                <a:cs typeface="Arial" panose="020B0604020202020204" pitchFamily="34" charset="0"/>
              </a:rPr>
              <a:t>After dilation</a:t>
            </a:r>
            <a:endParaRPr lang="en-US" altLang="en-US" sz="2200">
              <a:solidFill>
                <a:schemeClr val="tx2">
                  <a:lumMod val="65000"/>
                  <a:lumOff val="35000"/>
                </a:schemeClr>
              </a:solidFill>
              <a:cs typeface="Arial" panose="020B0604020202020204" pitchFamily="34" charset="0"/>
            </a:endParaRPr>
          </a:p>
        </p:txBody>
      </p:sp>
      <p:sp>
        <p:nvSpPr>
          <p:cNvPr id="2" name="Title 1">
            <a:extLst>
              <a:ext uri="{FF2B5EF4-FFF2-40B4-BE49-F238E27FC236}">
                <a16:creationId xmlns:a16="http://schemas.microsoft.com/office/drawing/2014/main" id="{283731EE-6782-24B6-27D9-2351EEAB7B86}"/>
              </a:ext>
            </a:extLst>
          </p:cNvPr>
          <p:cNvSpPr>
            <a:spLocks noGrp="1"/>
          </p:cNvSpPr>
          <p:nvPr>
            <p:ph type="title"/>
          </p:nvPr>
        </p:nvSpPr>
        <p:spPr/>
        <p:txBody>
          <a:bodyPr/>
          <a:lstStyle/>
          <a:p>
            <a:r>
              <a:rPr lang="en-US" dirty="0"/>
              <a:t>Dilation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5541F63-E054-0789-BFA1-3801EBBDA8C9}"/>
              </a:ext>
            </a:extLst>
          </p:cNvPr>
          <p:cNvSpPr>
            <a:spLocks noGrp="1"/>
          </p:cNvSpPr>
          <p:nvPr>
            <p:ph idx="1"/>
          </p:nvPr>
        </p:nvSpPr>
        <p:spPr>
          <a:xfrm>
            <a:off x="457200" y="1016000"/>
            <a:ext cx="8229600" cy="5149850"/>
          </a:xfrm>
        </p:spPr>
        <p:txBody>
          <a:bodyPr/>
          <a:lstStyle/>
          <a:p>
            <a:r>
              <a:rPr lang="en-US" dirty="0"/>
              <a:t>Dilation can repair breaks</a:t>
            </a:r>
          </a:p>
          <a:p>
            <a:endParaRPr lang="en-US" dirty="0"/>
          </a:p>
          <a:p>
            <a:endParaRPr lang="en-US" dirty="0"/>
          </a:p>
          <a:p>
            <a:endParaRPr lang="en-US" dirty="0"/>
          </a:p>
          <a:p>
            <a:r>
              <a:rPr lang="en-US" dirty="0"/>
              <a:t>Dilation can repair intrusions</a:t>
            </a:r>
          </a:p>
          <a:p>
            <a:endParaRPr lang="en-US" dirty="0"/>
          </a:p>
          <a:p>
            <a:endParaRPr lang="en-US" dirty="0"/>
          </a:p>
          <a:p>
            <a:endParaRPr lang="en-US" dirty="0"/>
          </a:p>
          <a:p>
            <a:r>
              <a:rPr lang="en-US" dirty="0">
                <a:solidFill>
                  <a:srgbClr val="00B0F0"/>
                </a:solidFill>
              </a:rPr>
              <a:t>Watch out: Dilation enlarges objects</a:t>
            </a:r>
          </a:p>
        </p:txBody>
      </p:sp>
      <p:graphicFrame>
        <p:nvGraphicFramePr>
          <p:cNvPr id="47108" name="Object 2">
            <a:extLst>
              <a:ext uri="{FF2B5EF4-FFF2-40B4-BE49-F238E27FC236}">
                <a16:creationId xmlns:a16="http://schemas.microsoft.com/office/drawing/2014/main" id="{D5F273FC-FD7E-50F7-7F7A-3EF69BE6CD94}"/>
              </a:ext>
            </a:extLst>
          </p:cNvPr>
          <p:cNvGraphicFramePr>
            <a:graphicFrameLocks noChangeAspect="1"/>
          </p:cNvGraphicFramePr>
          <p:nvPr>
            <p:extLst>
              <p:ext uri="{D42A27DB-BD31-4B8C-83A1-F6EECF244321}">
                <p14:modId xmlns:p14="http://schemas.microsoft.com/office/powerpoint/2010/main" val="2125606630"/>
              </p:ext>
            </p:extLst>
          </p:nvPr>
        </p:nvGraphicFramePr>
        <p:xfrm>
          <a:off x="2708275" y="1655353"/>
          <a:ext cx="3727450" cy="1660525"/>
        </p:xfrm>
        <a:graphic>
          <a:graphicData uri="http://schemas.openxmlformats.org/presentationml/2006/ole">
            <mc:AlternateContent xmlns:mc="http://schemas.openxmlformats.org/markup-compatibility/2006">
              <mc:Choice xmlns:v="urn:schemas-microsoft-com:vml" Requires="v">
                <p:oleObj name="CorelPhotoPaint.Image.9" r:id="rId3" imgW="5205994" imgH="6555706" progId="">
                  <p:embed/>
                </p:oleObj>
              </mc:Choice>
              <mc:Fallback>
                <p:oleObj name="CorelPhotoPaint.Image.9" r:id="rId3" imgW="5205994" imgH="6555706"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l="14059" t="6223" r="14334" b="68451"/>
                      <a:stretch>
                        <a:fillRect/>
                      </a:stretch>
                    </p:blipFill>
                    <p:spPr bwMode="auto">
                      <a:xfrm>
                        <a:off x="2708275" y="1655353"/>
                        <a:ext cx="3727450" cy="166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09" name="Object 3">
            <a:extLst>
              <a:ext uri="{FF2B5EF4-FFF2-40B4-BE49-F238E27FC236}">
                <a16:creationId xmlns:a16="http://schemas.microsoft.com/office/drawing/2014/main" id="{FF28B9FC-1744-DD8B-FC80-C873A4292AA5}"/>
              </a:ext>
            </a:extLst>
          </p:cNvPr>
          <p:cNvGraphicFramePr>
            <a:graphicFrameLocks noChangeAspect="1"/>
          </p:cNvGraphicFramePr>
          <p:nvPr>
            <p:extLst>
              <p:ext uri="{D42A27DB-BD31-4B8C-83A1-F6EECF244321}">
                <p14:modId xmlns:p14="http://schemas.microsoft.com/office/powerpoint/2010/main" val="3852210354"/>
              </p:ext>
            </p:extLst>
          </p:nvPr>
        </p:nvGraphicFramePr>
        <p:xfrm>
          <a:off x="2517775" y="3825670"/>
          <a:ext cx="4108450" cy="1830387"/>
        </p:xfrm>
        <a:graphic>
          <a:graphicData uri="http://schemas.openxmlformats.org/presentationml/2006/ole">
            <mc:AlternateContent xmlns:mc="http://schemas.openxmlformats.org/markup-compatibility/2006">
              <mc:Choice xmlns:v="urn:schemas-microsoft-com:vml" Requires="v">
                <p:oleObj name="CorelPhotoPaint.Image.9" r:id="rId5" imgW="5205994" imgH="6555706" progId="">
                  <p:embed/>
                </p:oleObj>
              </mc:Choice>
              <mc:Fallback>
                <p:oleObj name="CorelPhotoPaint.Image.9" r:id="rId5" imgW="5205994" imgH="6555706"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l="10004" t="45689" r="11070" b="26393"/>
                      <a:stretch>
                        <a:fillRect/>
                      </a:stretch>
                    </p:blipFill>
                    <p:spPr bwMode="auto">
                      <a:xfrm>
                        <a:off x="2517775" y="3825670"/>
                        <a:ext cx="4108450" cy="183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a:extLst>
              <a:ext uri="{FF2B5EF4-FFF2-40B4-BE49-F238E27FC236}">
                <a16:creationId xmlns:a16="http://schemas.microsoft.com/office/drawing/2014/main" id="{93A683E7-3D48-EF07-4045-4E436404E250}"/>
              </a:ext>
            </a:extLst>
          </p:cNvPr>
          <p:cNvSpPr>
            <a:spLocks noGrp="1"/>
          </p:cNvSpPr>
          <p:nvPr>
            <p:ph type="title"/>
          </p:nvPr>
        </p:nvSpPr>
        <p:spPr/>
        <p:txBody>
          <a:bodyPr/>
          <a:lstStyle/>
          <a:p>
            <a:r>
              <a:rPr lang="en-US" dirty="0"/>
              <a:t>Dilation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Content Placeholder 2">
            <a:extLst>
              <a:ext uri="{FF2B5EF4-FFF2-40B4-BE49-F238E27FC236}">
                <a16:creationId xmlns:a16="http://schemas.microsoft.com/office/drawing/2014/main" id="{C770D1E8-AAE8-EBFC-F12B-52D0335FBDAA}"/>
              </a:ext>
            </a:extLst>
          </p:cNvPr>
          <p:cNvSpPr>
            <a:spLocks noGrp="1" noChangeArrowheads="1"/>
          </p:cNvSpPr>
          <p:nvPr>
            <p:ph idx="1"/>
          </p:nvPr>
        </p:nvSpPr>
        <p:spPr>
          <a:xfrm>
            <a:off x="457200" y="1213944"/>
            <a:ext cx="8229600" cy="4951905"/>
          </a:xfrm>
        </p:spPr>
        <p:txBody>
          <a:bodyPr/>
          <a:lstStyle/>
          <a:p>
            <a:pPr algn="just"/>
            <a:r>
              <a:rPr lang="en-US" altLang="en-US" dirty="0"/>
              <a:t>Find the result of </a:t>
            </a:r>
            <a:r>
              <a:rPr lang="en-US" altLang="en-US" dirty="0" err="1"/>
              <a:t>of</a:t>
            </a:r>
            <a:r>
              <a:rPr lang="en-US" altLang="en-US" dirty="0"/>
              <a:t> dilation where SE is B and the image is A:</a:t>
            </a:r>
          </a:p>
        </p:txBody>
      </p:sp>
      <p:pic>
        <p:nvPicPr>
          <p:cNvPr id="49156" name="Picture 2">
            <a:extLst>
              <a:ext uri="{FF2B5EF4-FFF2-40B4-BE49-F238E27FC236}">
                <a16:creationId xmlns:a16="http://schemas.microsoft.com/office/drawing/2014/main" id="{C1363924-CABF-F7A4-88AF-8C425CA61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900" y="2534690"/>
            <a:ext cx="4902200" cy="295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1E2A7A71-12A3-B96D-2846-06ACE87DA249}"/>
              </a:ext>
            </a:extLst>
          </p:cNvPr>
          <p:cNvSpPr>
            <a:spLocks noGrp="1"/>
          </p:cNvSpPr>
          <p:nvPr>
            <p:ph type="title"/>
          </p:nvPr>
        </p:nvSpPr>
        <p:spPr/>
        <p:txBody>
          <a:bodyPr/>
          <a:lstStyle/>
          <a:p>
            <a:r>
              <a:rPr lang="en-US" dirty="0"/>
              <a:t>Dilation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Content Placeholder 1">
            <a:extLst>
              <a:ext uri="{FF2B5EF4-FFF2-40B4-BE49-F238E27FC236}">
                <a16:creationId xmlns:a16="http://schemas.microsoft.com/office/drawing/2014/main" id="{4664F0B8-AA08-5659-E02D-A680BB203923}"/>
              </a:ext>
            </a:extLst>
          </p:cNvPr>
          <p:cNvSpPr>
            <a:spLocks noGrp="1" noChangeArrowheads="1"/>
          </p:cNvSpPr>
          <p:nvPr>
            <p:ph idx="1"/>
          </p:nvPr>
        </p:nvSpPr>
        <p:spPr>
          <a:xfrm>
            <a:off x="457200" y="1166648"/>
            <a:ext cx="8229600" cy="4999202"/>
          </a:xfrm>
        </p:spPr>
        <p:txBody>
          <a:bodyPr/>
          <a:lstStyle/>
          <a:p>
            <a:r>
              <a:rPr lang="en-US" altLang="en-US" dirty="0"/>
              <a:t>Result:</a:t>
            </a:r>
          </a:p>
        </p:txBody>
      </p:sp>
      <p:pic>
        <p:nvPicPr>
          <p:cNvPr id="50180" name="Picture 2">
            <a:extLst>
              <a:ext uri="{FF2B5EF4-FFF2-40B4-BE49-F238E27FC236}">
                <a16:creationId xmlns:a16="http://schemas.microsoft.com/office/drawing/2014/main" id="{18BDE951-6A7C-51A4-6FF4-117603B778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6037" y="1870075"/>
            <a:ext cx="3971925"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83120E6-C015-CF7C-D28F-E9E0FC90A428}"/>
              </a:ext>
            </a:extLst>
          </p:cNvPr>
          <p:cNvSpPr>
            <a:spLocks noGrp="1"/>
          </p:cNvSpPr>
          <p:nvPr>
            <p:ph type="title"/>
          </p:nvPr>
        </p:nvSpPr>
        <p:spPr/>
        <p:txBody>
          <a:bodyPr/>
          <a:lstStyle/>
          <a:p>
            <a:r>
              <a:rPr lang="en-US" dirty="0"/>
              <a:t>Dilation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AA11E-AEB8-6DF3-6F16-92E054D15952}"/>
              </a:ext>
            </a:extLst>
          </p:cNvPr>
          <p:cNvSpPr>
            <a:spLocks noGrp="1"/>
          </p:cNvSpPr>
          <p:nvPr>
            <p:ph type="title"/>
          </p:nvPr>
        </p:nvSpPr>
        <p:spPr/>
        <p:txBody>
          <a:bodyPr/>
          <a:lstStyle/>
          <a:p>
            <a:r>
              <a:rPr lang="en-US" dirty="0"/>
              <a:t>Compound Operations</a:t>
            </a:r>
          </a:p>
        </p:txBody>
      </p:sp>
      <p:sp>
        <p:nvSpPr>
          <p:cNvPr id="3" name="Content Placeholder 2">
            <a:extLst>
              <a:ext uri="{FF2B5EF4-FFF2-40B4-BE49-F238E27FC236}">
                <a16:creationId xmlns:a16="http://schemas.microsoft.com/office/drawing/2014/main" id="{EBB36F9E-E5DE-B057-5632-55F6E498C2C2}"/>
              </a:ext>
            </a:extLst>
          </p:cNvPr>
          <p:cNvSpPr>
            <a:spLocks noGrp="1"/>
          </p:cNvSpPr>
          <p:nvPr>
            <p:ph idx="1"/>
          </p:nvPr>
        </p:nvSpPr>
        <p:spPr>
          <a:xfrm>
            <a:off x="457200" y="1182414"/>
            <a:ext cx="8229600" cy="4983436"/>
          </a:xfrm>
        </p:spPr>
        <p:txBody>
          <a:bodyPr/>
          <a:lstStyle/>
          <a:p>
            <a:r>
              <a:rPr lang="en-US" dirty="0"/>
              <a:t>More interesting morphological operations can be performed by combining erosions and dilations in order to reduce shrinking or thickening.</a:t>
            </a:r>
          </a:p>
          <a:p>
            <a:r>
              <a:rPr lang="en-US" dirty="0"/>
              <a:t>The most widely used of these compound operations are:</a:t>
            </a:r>
          </a:p>
          <a:p>
            <a:pPr lvl="1"/>
            <a:r>
              <a:rPr lang="en-US" dirty="0"/>
              <a:t>Opening</a:t>
            </a:r>
          </a:p>
          <a:p>
            <a:pPr lvl="1"/>
            <a:r>
              <a:rPr lang="en-US" dirty="0"/>
              <a:t>Closing</a:t>
            </a:r>
          </a:p>
        </p:txBody>
      </p:sp>
    </p:spTree>
    <p:extLst>
      <p:ext uri="{BB962C8B-B14F-4D97-AF65-F5344CB8AC3E}">
        <p14:creationId xmlns:p14="http://schemas.microsoft.com/office/powerpoint/2010/main" val="3507292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F34AF-9C0C-2DC9-E889-8894116D20F2}"/>
              </a:ext>
            </a:extLst>
          </p:cNvPr>
          <p:cNvSpPr>
            <a:spLocks noGrp="1"/>
          </p:cNvSpPr>
          <p:nvPr>
            <p:ph type="title"/>
          </p:nvPr>
        </p:nvSpPr>
        <p:spPr/>
        <p:txBody>
          <a:bodyPr/>
          <a:lstStyle/>
          <a:p>
            <a:r>
              <a:rPr lang="en-US" dirty="0"/>
              <a:t>Opening</a:t>
            </a:r>
          </a:p>
        </p:txBody>
      </p:sp>
      <p:sp>
        <p:nvSpPr>
          <p:cNvPr id="3" name="Content Placeholder 2">
            <a:extLst>
              <a:ext uri="{FF2B5EF4-FFF2-40B4-BE49-F238E27FC236}">
                <a16:creationId xmlns:a16="http://schemas.microsoft.com/office/drawing/2014/main" id="{5223D0D6-223C-93EF-4ECA-295FBF73B429}"/>
              </a:ext>
            </a:extLst>
          </p:cNvPr>
          <p:cNvSpPr>
            <a:spLocks noGrp="1"/>
          </p:cNvSpPr>
          <p:nvPr>
            <p:ph idx="1"/>
          </p:nvPr>
        </p:nvSpPr>
        <p:spPr/>
        <p:txBody>
          <a:bodyPr/>
          <a:lstStyle/>
          <a:p>
            <a:r>
              <a:rPr lang="en-US" dirty="0"/>
              <a:t>The opening of image f by structuring element – SE s is defined as:</a:t>
            </a:r>
          </a:p>
          <a:p>
            <a:pPr marL="0" indent="0" algn="ctr">
              <a:buNone/>
            </a:pPr>
            <a:r>
              <a:rPr lang="en-US" dirty="0">
                <a:solidFill>
                  <a:srgbClr val="00B0F0"/>
                </a:solidFill>
              </a:rPr>
              <a:t>f ○ s = ( f ⊖ s) ⊕ s</a:t>
            </a:r>
            <a:r>
              <a:rPr lang="en-US" dirty="0"/>
              <a:t> </a:t>
            </a:r>
          </a:p>
          <a:p>
            <a:pPr marL="441325" indent="0">
              <a:buNone/>
            </a:pPr>
            <a:r>
              <a:rPr lang="en-US" dirty="0"/>
              <a:t>which is an erosion of A by B followed by a dilation of the result by B.</a:t>
            </a:r>
          </a:p>
        </p:txBody>
      </p:sp>
      <p:pic>
        <p:nvPicPr>
          <p:cNvPr id="4" name="Picture 5">
            <a:extLst>
              <a:ext uri="{FF2B5EF4-FFF2-40B4-BE49-F238E27FC236}">
                <a16:creationId xmlns:a16="http://schemas.microsoft.com/office/drawing/2014/main" id="{695B1A8E-D86F-B0CE-9CBA-368DD8B490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582" r="16278" b="82098"/>
          <a:stretch>
            <a:fillRect/>
          </a:stretch>
        </p:blipFill>
        <p:spPr bwMode="auto">
          <a:xfrm>
            <a:off x="484188" y="3755807"/>
            <a:ext cx="3125787"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1809C466-DA8D-ACF2-A02C-E339242803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2141" t="20187" r="5328" b="63663"/>
          <a:stretch>
            <a:fillRect/>
          </a:stretch>
        </p:blipFill>
        <p:spPr bwMode="auto">
          <a:xfrm>
            <a:off x="3687763" y="3838357"/>
            <a:ext cx="2262187"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F6EA5A5D-7CD8-FADB-A8D7-19A9FAE29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1085" t="38399" r="3925" b="43019"/>
          <a:stretch>
            <a:fillRect/>
          </a:stretch>
        </p:blipFill>
        <p:spPr bwMode="auto">
          <a:xfrm>
            <a:off x="6172200" y="3725645"/>
            <a:ext cx="2506663" cy="172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a:extLst>
              <a:ext uri="{FF2B5EF4-FFF2-40B4-BE49-F238E27FC236}">
                <a16:creationId xmlns:a16="http://schemas.microsoft.com/office/drawing/2014/main" id="{B3197BDC-50FA-ACD3-A98A-DE9568A58CD0}"/>
              </a:ext>
            </a:extLst>
          </p:cNvPr>
          <p:cNvSpPr txBox="1">
            <a:spLocks noChangeArrowheads="1"/>
          </p:cNvSpPr>
          <p:nvPr/>
        </p:nvSpPr>
        <p:spPr bwMode="auto">
          <a:xfrm>
            <a:off x="1109663" y="5397282"/>
            <a:ext cx="165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IE" altLang="en-US" sz="1800" dirty="0">
                <a:solidFill>
                  <a:schemeClr val="tx1">
                    <a:lumMod val="65000"/>
                    <a:lumOff val="35000"/>
                  </a:schemeClr>
                </a:solidFill>
                <a:cs typeface="Arial" panose="020B0604020202020204" pitchFamily="34" charset="0"/>
              </a:rPr>
              <a:t>Original shape</a:t>
            </a:r>
            <a:endParaRPr lang="en-US" altLang="en-US" sz="1800" dirty="0">
              <a:solidFill>
                <a:schemeClr val="tx1">
                  <a:lumMod val="65000"/>
                  <a:lumOff val="35000"/>
                </a:schemeClr>
              </a:solidFill>
              <a:cs typeface="Arial" panose="020B0604020202020204" pitchFamily="34" charset="0"/>
            </a:endParaRPr>
          </a:p>
        </p:txBody>
      </p:sp>
      <p:sp>
        <p:nvSpPr>
          <p:cNvPr id="8" name="Text Box 9">
            <a:extLst>
              <a:ext uri="{FF2B5EF4-FFF2-40B4-BE49-F238E27FC236}">
                <a16:creationId xmlns:a16="http://schemas.microsoft.com/office/drawing/2014/main" id="{460C042D-B3C1-08CF-BDAC-EDE4649CA43C}"/>
              </a:ext>
            </a:extLst>
          </p:cNvPr>
          <p:cNvSpPr txBox="1">
            <a:spLocks noChangeArrowheads="1"/>
          </p:cNvSpPr>
          <p:nvPr/>
        </p:nvSpPr>
        <p:spPr bwMode="auto">
          <a:xfrm>
            <a:off x="4160838" y="5397282"/>
            <a:ext cx="1479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IE" altLang="en-US" sz="1800">
                <a:solidFill>
                  <a:schemeClr val="tx1">
                    <a:lumMod val="65000"/>
                    <a:lumOff val="35000"/>
                  </a:schemeClr>
                </a:solidFill>
                <a:cs typeface="Arial" panose="020B0604020202020204" pitchFamily="34" charset="0"/>
              </a:rPr>
              <a:t>After erosion</a:t>
            </a:r>
            <a:endParaRPr lang="en-US" altLang="en-US" sz="1800">
              <a:solidFill>
                <a:schemeClr val="tx1">
                  <a:lumMod val="65000"/>
                  <a:lumOff val="35000"/>
                </a:schemeClr>
              </a:solidFill>
              <a:cs typeface="Arial" panose="020B0604020202020204" pitchFamily="34" charset="0"/>
            </a:endParaRPr>
          </a:p>
        </p:txBody>
      </p:sp>
      <p:sp>
        <p:nvSpPr>
          <p:cNvPr id="9" name="Text Box 10">
            <a:extLst>
              <a:ext uri="{FF2B5EF4-FFF2-40B4-BE49-F238E27FC236}">
                <a16:creationId xmlns:a16="http://schemas.microsoft.com/office/drawing/2014/main" id="{8BF57A7A-DDD0-34A0-D358-08BE97387695}"/>
              </a:ext>
            </a:extLst>
          </p:cNvPr>
          <p:cNvSpPr txBox="1">
            <a:spLocks noChangeArrowheads="1"/>
          </p:cNvSpPr>
          <p:nvPr/>
        </p:nvSpPr>
        <p:spPr bwMode="auto">
          <a:xfrm>
            <a:off x="6877050" y="5397282"/>
            <a:ext cx="145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IE" altLang="en-US" sz="1800">
                <a:solidFill>
                  <a:schemeClr val="tx1">
                    <a:lumMod val="65000"/>
                    <a:lumOff val="35000"/>
                  </a:schemeClr>
                </a:solidFill>
                <a:cs typeface="Arial" panose="020B0604020202020204" pitchFamily="34" charset="0"/>
              </a:rPr>
              <a:t>After dilation</a:t>
            </a:r>
            <a:br>
              <a:rPr lang="en-IE" altLang="en-US" sz="1800">
                <a:solidFill>
                  <a:schemeClr val="tx1">
                    <a:lumMod val="65000"/>
                    <a:lumOff val="35000"/>
                  </a:schemeClr>
                </a:solidFill>
                <a:cs typeface="Arial" panose="020B0604020202020204" pitchFamily="34" charset="0"/>
              </a:rPr>
            </a:br>
            <a:r>
              <a:rPr lang="en-IE" altLang="en-US" sz="1800">
                <a:solidFill>
                  <a:schemeClr val="tx1">
                    <a:lumMod val="65000"/>
                    <a:lumOff val="35000"/>
                  </a:schemeClr>
                </a:solidFill>
                <a:cs typeface="Arial" panose="020B0604020202020204" pitchFamily="34" charset="0"/>
              </a:rPr>
              <a:t>(opening)</a:t>
            </a:r>
            <a:endParaRPr lang="en-US" altLang="en-US" sz="1800">
              <a:solidFill>
                <a:schemeClr val="tx1">
                  <a:lumMod val="65000"/>
                  <a:lumOff val="35000"/>
                </a:schemeClr>
              </a:solidFill>
              <a:cs typeface="Arial" panose="020B0604020202020204" pitchFamily="34" charset="0"/>
            </a:endParaRPr>
          </a:p>
        </p:txBody>
      </p:sp>
      <p:sp>
        <p:nvSpPr>
          <p:cNvPr id="16" name="Rectangle 11">
            <a:extLst>
              <a:ext uri="{FF2B5EF4-FFF2-40B4-BE49-F238E27FC236}">
                <a16:creationId xmlns:a16="http://schemas.microsoft.com/office/drawing/2014/main" id="{DA1408B7-D1F4-4EBB-3664-0A5EAA08E2A5}"/>
              </a:ext>
            </a:extLst>
          </p:cNvPr>
          <p:cNvSpPr>
            <a:spLocks noChangeArrowheads="1"/>
          </p:cNvSpPr>
          <p:nvPr/>
        </p:nvSpPr>
        <p:spPr bwMode="auto">
          <a:xfrm>
            <a:off x="477838" y="6334125"/>
            <a:ext cx="86661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buFontTx/>
              <a:buNone/>
            </a:pPr>
            <a:r>
              <a:rPr lang="en-IE" altLang="en-US" sz="2400" dirty="0">
                <a:solidFill>
                  <a:srgbClr val="7030A0"/>
                </a:solidFill>
                <a:cs typeface="Arial" panose="020B0604020202020204" pitchFamily="34" charset="0"/>
              </a:rPr>
              <a:t>Note a disc shaped structuring element is used</a:t>
            </a:r>
            <a:endParaRPr lang="en-US" altLang="en-US" sz="2400" dirty="0">
              <a:solidFill>
                <a:srgbClr val="7030A0"/>
              </a:solidFill>
              <a:cs typeface="Arial" panose="020B0604020202020204" pitchFamily="34" charset="0"/>
            </a:endParaRPr>
          </a:p>
        </p:txBody>
      </p:sp>
    </p:spTree>
    <p:extLst>
      <p:ext uri="{BB962C8B-B14F-4D97-AF65-F5344CB8AC3E}">
        <p14:creationId xmlns:p14="http://schemas.microsoft.com/office/powerpoint/2010/main" val="450476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Content Placeholder 1">
            <a:extLst>
              <a:ext uri="{FF2B5EF4-FFF2-40B4-BE49-F238E27FC236}">
                <a16:creationId xmlns:a16="http://schemas.microsoft.com/office/drawing/2014/main" id="{324EFD5B-A62A-894D-5474-19325041DC13}"/>
              </a:ext>
            </a:extLst>
          </p:cNvPr>
          <p:cNvSpPr>
            <a:spLocks noGrp="1" noChangeArrowheads="1"/>
          </p:cNvSpPr>
          <p:nvPr>
            <p:ph idx="1"/>
          </p:nvPr>
        </p:nvSpPr>
        <p:spPr>
          <a:xfrm>
            <a:off x="457200" y="723511"/>
            <a:ext cx="8229600" cy="5442339"/>
          </a:xfrm>
        </p:spPr>
        <p:txBody>
          <a:bodyPr/>
          <a:lstStyle/>
          <a:p>
            <a:r>
              <a:rPr lang="en-US" altLang="en-US" sz="2400" dirty="0"/>
              <a:t>Once the segmentation is complete, morphological operations can be used to remove imperfections in the segmented image and deliver information on the shape and structure of the image.</a:t>
            </a:r>
          </a:p>
        </p:txBody>
      </p:sp>
      <p:graphicFrame>
        <p:nvGraphicFramePr>
          <p:cNvPr id="10244" name="Object 2">
            <a:extLst>
              <a:ext uri="{FF2B5EF4-FFF2-40B4-BE49-F238E27FC236}">
                <a16:creationId xmlns:a16="http://schemas.microsoft.com/office/drawing/2014/main" id="{F3C0EA17-0E1A-E946-170D-882EF5257EB9}"/>
              </a:ext>
            </a:extLst>
          </p:cNvPr>
          <p:cNvGraphicFramePr>
            <a:graphicFrameLocks noChangeAspect="1"/>
          </p:cNvGraphicFramePr>
          <p:nvPr>
            <p:extLst>
              <p:ext uri="{D42A27DB-BD31-4B8C-83A1-F6EECF244321}">
                <p14:modId xmlns:p14="http://schemas.microsoft.com/office/powerpoint/2010/main" val="1706957063"/>
              </p:ext>
            </p:extLst>
          </p:nvPr>
        </p:nvGraphicFramePr>
        <p:xfrm>
          <a:off x="417513" y="2282887"/>
          <a:ext cx="4133850" cy="3214687"/>
        </p:xfrm>
        <a:graphic>
          <a:graphicData uri="http://schemas.openxmlformats.org/presentationml/2006/ole">
            <mc:AlternateContent xmlns:mc="http://schemas.openxmlformats.org/markup-compatibility/2006">
              <mc:Choice xmlns:v="urn:schemas-microsoft-com:vml" Requires="v">
                <p:oleObj name="CorelPhotoPaint.Image.11" r:id="rId3" imgW="5445032" imgH="1895780" progId="">
                  <p:embed/>
                </p:oleObj>
              </mc:Choice>
              <mc:Fallback>
                <p:oleObj name="CorelPhotoPaint.Image.11" r:id="rId3" imgW="5445032" imgH="189578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l="879" r="66441" b="27008"/>
                      <a:stretch>
                        <a:fillRect/>
                      </a:stretch>
                    </p:blipFill>
                    <p:spPr bwMode="auto">
                      <a:xfrm>
                        <a:off x="417513" y="2282887"/>
                        <a:ext cx="4133850" cy="321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6" name="Object 3">
            <a:extLst>
              <a:ext uri="{FF2B5EF4-FFF2-40B4-BE49-F238E27FC236}">
                <a16:creationId xmlns:a16="http://schemas.microsoft.com/office/drawing/2014/main" id="{DBD34A93-2FFC-F2FD-3E39-6DBE31BADA25}"/>
              </a:ext>
            </a:extLst>
          </p:cNvPr>
          <p:cNvGraphicFramePr>
            <a:graphicFrameLocks noChangeAspect="1"/>
          </p:cNvGraphicFramePr>
          <p:nvPr>
            <p:extLst>
              <p:ext uri="{D42A27DB-BD31-4B8C-83A1-F6EECF244321}">
                <p14:modId xmlns:p14="http://schemas.microsoft.com/office/powerpoint/2010/main" val="2510830573"/>
              </p:ext>
            </p:extLst>
          </p:nvPr>
        </p:nvGraphicFramePr>
        <p:xfrm>
          <a:off x="4591050" y="2273362"/>
          <a:ext cx="4086225" cy="3187700"/>
        </p:xfrm>
        <a:graphic>
          <a:graphicData uri="http://schemas.openxmlformats.org/presentationml/2006/ole">
            <mc:AlternateContent xmlns:mc="http://schemas.openxmlformats.org/markup-compatibility/2006">
              <mc:Choice xmlns:v="urn:schemas-microsoft-com:vml" Requires="v">
                <p:oleObj name="CorelPhotoPaint.Image.11" r:id="rId5" imgW="5445032" imgH="1895780" progId="">
                  <p:embed/>
                </p:oleObj>
              </mc:Choice>
              <mc:Fallback>
                <p:oleObj name="CorelPhotoPaint.Image.11" r:id="rId5" imgW="5445032" imgH="189578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l="66664" r="1006" b="27562"/>
                      <a:stretch>
                        <a:fillRect/>
                      </a:stretch>
                    </p:blipFill>
                    <p:spPr bwMode="auto">
                      <a:xfrm>
                        <a:off x="4591050" y="2273362"/>
                        <a:ext cx="4086225" cy="318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7" name="Text Box 9">
            <a:extLst>
              <a:ext uri="{FF2B5EF4-FFF2-40B4-BE49-F238E27FC236}">
                <a16:creationId xmlns:a16="http://schemas.microsoft.com/office/drawing/2014/main" id="{691A953B-5E06-D803-3BD4-6313E2DD2CD7}"/>
              </a:ext>
            </a:extLst>
          </p:cNvPr>
          <p:cNvSpPr txBox="1">
            <a:spLocks noChangeArrowheads="1"/>
          </p:cNvSpPr>
          <p:nvPr/>
        </p:nvSpPr>
        <p:spPr bwMode="auto">
          <a:xfrm>
            <a:off x="1096963" y="5540437"/>
            <a:ext cx="2774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IE" altLang="en-US" sz="1800" dirty="0">
                <a:solidFill>
                  <a:schemeClr val="tx1">
                    <a:lumMod val="65000"/>
                    <a:lumOff val="35000"/>
                  </a:schemeClr>
                </a:solidFill>
                <a:cs typeface="Arial" panose="020B0604020202020204" pitchFamily="34" charset="0"/>
              </a:rPr>
              <a:t>Image after segmentation</a:t>
            </a:r>
            <a:endParaRPr lang="en-US" altLang="en-US" sz="1800" dirty="0">
              <a:solidFill>
                <a:schemeClr val="tx1">
                  <a:lumMod val="65000"/>
                  <a:lumOff val="35000"/>
                </a:schemeClr>
              </a:solidFill>
              <a:cs typeface="Arial" panose="020B0604020202020204" pitchFamily="34" charset="0"/>
            </a:endParaRPr>
          </a:p>
        </p:txBody>
      </p:sp>
      <p:sp>
        <p:nvSpPr>
          <p:cNvPr id="10248" name="Text Box 10">
            <a:extLst>
              <a:ext uri="{FF2B5EF4-FFF2-40B4-BE49-F238E27FC236}">
                <a16:creationId xmlns:a16="http://schemas.microsoft.com/office/drawing/2014/main" id="{218966B5-9F32-8D58-2705-D6127C0C9D8C}"/>
              </a:ext>
            </a:extLst>
          </p:cNvPr>
          <p:cNvSpPr txBox="1">
            <a:spLocks noChangeArrowheads="1"/>
          </p:cNvSpPr>
          <p:nvPr/>
        </p:nvSpPr>
        <p:spPr bwMode="auto">
          <a:xfrm>
            <a:off x="4979988" y="5540437"/>
            <a:ext cx="3308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IE" altLang="en-US" sz="1800">
                <a:solidFill>
                  <a:schemeClr val="tx1">
                    <a:lumMod val="65000"/>
                    <a:lumOff val="35000"/>
                  </a:schemeClr>
                </a:solidFill>
                <a:cs typeface="Arial" panose="020B0604020202020204" pitchFamily="34" charset="0"/>
              </a:rPr>
              <a:t>Image after segmentation and morphological processing</a:t>
            </a:r>
            <a:endParaRPr lang="en-US" altLang="en-US" sz="1800">
              <a:solidFill>
                <a:schemeClr val="tx1">
                  <a:lumMod val="65000"/>
                  <a:lumOff val="35000"/>
                </a:schemeClr>
              </a:solidFill>
              <a:cs typeface="Arial" panose="020B0604020202020204" pitchFamily="34" charset="0"/>
            </a:endParaRPr>
          </a:p>
        </p:txBody>
      </p:sp>
      <p:sp>
        <p:nvSpPr>
          <p:cNvPr id="2" name="Title 1">
            <a:extLst>
              <a:ext uri="{FF2B5EF4-FFF2-40B4-BE49-F238E27FC236}">
                <a16:creationId xmlns:a16="http://schemas.microsoft.com/office/drawing/2014/main" id="{1296DF2F-DA98-FAA6-AFA7-93273AE093EC}"/>
              </a:ext>
            </a:extLst>
          </p:cNvPr>
          <p:cNvSpPr>
            <a:spLocks noGrp="1"/>
          </p:cNvSpPr>
          <p:nvPr>
            <p:ph type="title"/>
          </p:nvPr>
        </p:nvSpPr>
        <p:spPr/>
        <p:txBody>
          <a:bodyPr/>
          <a:lstStyle/>
          <a:p>
            <a:r>
              <a:rPr lang="en-US" dirty="0"/>
              <a:t>Preliminaries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Content Placeholder 1">
            <a:extLst>
              <a:ext uri="{FF2B5EF4-FFF2-40B4-BE49-F238E27FC236}">
                <a16:creationId xmlns:a16="http://schemas.microsoft.com/office/drawing/2014/main" id="{75BEBCB6-F050-E773-F09D-4662713F9E94}"/>
              </a:ext>
            </a:extLst>
          </p:cNvPr>
          <p:cNvSpPr>
            <a:spLocks noGrp="1" noChangeArrowheads="1"/>
          </p:cNvSpPr>
          <p:nvPr>
            <p:ph idx="1"/>
          </p:nvPr>
        </p:nvSpPr>
        <p:spPr/>
        <p:txBody>
          <a:bodyPr/>
          <a:lstStyle/>
          <a:p>
            <a:endParaRPr lang="en-US" altLang="en-US"/>
          </a:p>
        </p:txBody>
      </p:sp>
      <p:graphicFrame>
        <p:nvGraphicFramePr>
          <p:cNvPr id="55300" name="Object 2">
            <a:extLst>
              <a:ext uri="{FF2B5EF4-FFF2-40B4-BE49-F238E27FC236}">
                <a16:creationId xmlns:a16="http://schemas.microsoft.com/office/drawing/2014/main" id="{67826D6A-846C-7822-E78A-5B31A7C00796}"/>
              </a:ext>
            </a:extLst>
          </p:cNvPr>
          <p:cNvGraphicFramePr>
            <a:graphicFrameLocks noChangeAspect="1"/>
          </p:cNvGraphicFramePr>
          <p:nvPr>
            <p:extLst>
              <p:ext uri="{D42A27DB-BD31-4B8C-83A1-F6EECF244321}">
                <p14:modId xmlns:p14="http://schemas.microsoft.com/office/powerpoint/2010/main" val="158039365"/>
              </p:ext>
            </p:extLst>
          </p:nvPr>
        </p:nvGraphicFramePr>
        <p:xfrm>
          <a:off x="794128" y="1046646"/>
          <a:ext cx="3222625" cy="1838325"/>
        </p:xfrm>
        <a:graphic>
          <a:graphicData uri="http://schemas.openxmlformats.org/presentationml/2006/ole">
            <mc:AlternateContent xmlns:mc="http://schemas.openxmlformats.org/markup-compatibility/2006">
              <mc:Choice xmlns:v="urn:schemas-microsoft-com:vml" Requires="v">
                <p:oleObj name="CorelPhotoPaint.Image.11" r:id="rId2" imgW="4323231" imgH="2503831" progId="">
                  <p:embed/>
                </p:oleObj>
              </mc:Choice>
              <mc:Fallback>
                <p:oleObj name="CorelPhotoPaint.Image.11" r:id="rId2" imgW="4323231" imgH="2503831" progId="">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l="1065" t="1634" r="49989" b="50177"/>
                      <a:stretch>
                        <a:fillRect/>
                      </a:stretch>
                    </p:blipFill>
                    <p:spPr bwMode="auto">
                      <a:xfrm>
                        <a:off x="794128" y="1046646"/>
                        <a:ext cx="3222625"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1" name="Object 3">
            <a:extLst>
              <a:ext uri="{FF2B5EF4-FFF2-40B4-BE49-F238E27FC236}">
                <a16:creationId xmlns:a16="http://schemas.microsoft.com/office/drawing/2014/main" id="{3D8E9C18-1B0F-5259-ABD8-2C112561D146}"/>
              </a:ext>
            </a:extLst>
          </p:cNvPr>
          <p:cNvGraphicFramePr>
            <a:graphicFrameLocks noChangeAspect="1"/>
          </p:cNvGraphicFramePr>
          <p:nvPr>
            <p:extLst>
              <p:ext uri="{D42A27DB-BD31-4B8C-83A1-F6EECF244321}">
                <p14:modId xmlns:p14="http://schemas.microsoft.com/office/powerpoint/2010/main" val="4264424872"/>
              </p:ext>
            </p:extLst>
          </p:nvPr>
        </p:nvGraphicFramePr>
        <p:xfrm>
          <a:off x="5213728" y="1051409"/>
          <a:ext cx="3217862" cy="1809750"/>
        </p:xfrm>
        <a:graphic>
          <a:graphicData uri="http://schemas.openxmlformats.org/presentationml/2006/ole">
            <mc:AlternateContent xmlns:mc="http://schemas.openxmlformats.org/markup-compatibility/2006">
              <mc:Choice xmlns:v="urn:schemas-microsoft-com:vml" Requires="v">
                <p:oleObj name="CorelPhotoPaint.Image.11" r:id="rId4" imgW="4323231" imgH="2503831" progId="">
                  <p:embed/>
                </p:oleObj>
              </mc:Choice>
              <mc:Fallback>
                <p:oleObj name="CorelPhotoPaint.Image.11" r:id="rId4" imgW="4323231" imgH="2503831" progId="">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l="50674" t="1839" r="473" b="50745"/>
                      <a:stretch>
                        <a:fillRect/>
                      </a:stretch>
                    </p:blipFill>
                    <p:spPr bwMode="auto">
                      <a:xfrm>
                        <a:off x="5213728" y="1051409"/>
                        <a:ext cx="3217862"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02" name="Text Box 6">
            <a:extLst>
              <a:ext uri="{FF2B5EF4-FFF2-40B4-BE49-F238E27FC236}">
                <a16:creationId xmlns:a16="http://schemas.microsoft.com/office/drawing/2014/main" id="{9AFA0039-EE2E-833C-7B0B-67204BC67189}"/>
              </a:ext>
            </a:extLst>
          </p:cNvPr>
          <p:cNvSpPr txBox="1">
            <a:spLocks noChangeArrowheads="1"/>
          </p:cNvSpPr>
          <p:nvPr/>
        </p:nvSpPr>
        <p:spPr bwMode="auto">
          <a:xfrm>
            <a:off x="1151315" y="2884971"/>
            <a:ext cx="2508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buFontTx/>
              <a:buNone/>
            </a:pPr>
            <a:r>
              <a:rPr lang="en-IE" altLang="en-US" sz="2400" dirty="0">
                <a:solidFill>
                  <a:schemeClr val="tx1">
                    <a:lumMod val="65000"/>
                    <a:lumOff val="35000"/>
                  </a:schemeClr>
                </a:solidFill>
                <a:cs typeface="Arial" panose="020B0604020202020204" pitchFamily="34" charset="0"/>
              </a:rPr>
              <a:t>Original image</a:t>
            </a:r>
          </a:p>
        </p:txBody>
      </p:sp>
      <p:sp>
        <p:nvSpPr>
          <p:cNvPr id="55303" name="Text Box 7">
            <a:extLst>
              <a:ext uri="{FF2B5EF4-FFF2-40B4-BE49-F238E27FC236}">
                <a16:creationId xmlns:a16="http://schemas.microsoft.com/office/drawing/2014/main" id="{1A4F51B3-AFC5-3D99-E926-ADFECEA529AF}"/>
              </a:ext>
            </a:extLst>
          </p:cNvPr>
          <p:cNvSpPr txBox="1">
            <a:spLocks noChangeArrowheads="1"/>
          </p:cNvSpPr>
          <p:nvPr/>
        </p:nvSpPr>
        <p:spPr bwMode="auto">
          <a:xfrm>
            <a:off x="5145465" y="2884971"/>
            <a:ext cx="3276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buFontTx/>
              <a:buNone/>
            </a:pPr>
            <a:r>
              <a:rPr lang="en-IE" altLang="en-US" sz="2400" dirty="0">
                <a:solidFill>
                  <a:schemeClr val="tx1">
                    <a:lumMod val="65000"/>
                    <a:lumOff val="35000"/>
                  </a:schemeClr>
                </a:solidFill>
                <a:cs typeface="Arial" panose="020B0604020202020204" pitchFamily="34" charset="0"/>
              </a:rPr>
              <a:t>Image after opening</a:t>
            </a:r>
          </a:p>
        </p:txBody>
      </p:sp>
      <p:pic>
        <p:nvPicPr>
          <p:cNvPr id="55305" name="Picture 10" descr="D:\Tai lieu giang day\Xu ly anh\IMAGE\openbin.gif">
            <a:extLst>
              <a:ext uri="{FF2B5EF4-FFF2-40B4-BE49-F238E27FC236}">
                <a16:creationId xmlns:a16="http://schemas.microsoft.com/office/drawing/2014/main" id="{B154A026-DFCE-4F81-97CF-E4F4D96168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6440" y="3772384"/>
            <a:ext cx="6165850"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D4F8201-CFBE-D05E-1423-73743315CDB9}"/>
              </a:ext>
            </a:extLst>
          </p:cNvPr>
          <p:cNvSpPr>
            <a:spLocks noGrp="1"/>
          </p:cNvSpPr>
          <p:nvPr>
            <p:ph type="title"/>
          </p:nvPr>
        </p:nvSpPr>
        <p:spPr/>
        <p:txBody>
          <a:bodyPr/>
          <a:lstStyle/>
          <a:p>
            <a:r>
              <a:rPr lang="en-US" dirty="0"/>
              <a:t>Opening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CD731-4D21-B08F-E1B5-B2B57FCC7009}"/>
              </a:ext>
            </a:extLst>
          </p:cNvPr>
          <p:cNvSpPr>
            <a:spLocks noGrp="1"/>
          </p:cNvSpPr>
          <p:nvPr>
            <p:ph type="title"/>
          </p:nvPr>
        </p:nvSpPr>
        <p:spPr/>
        <p:txBody>
          <a:bodyPr/>
          <a:lstStyle/>
          <a:p>
            <a:r>
              <a:rPr lang="en-US" dirty="0"/>
              <a:t>Opening</a:t>
            </a:r>
          </a:p>
        </p:txBody>
      </p:sp>
      <p:sp>
        <p:nvSpPr>
          <p:cNvPr id="3" name="Content Placeholder 2">
            <a:extLst>
              <a:ext uri="{FF2B5EF4-FFF2-40B4-BE49-F238E27FC236}">
                <a16:creationId xmlns:a16="http://schemas.microsoft.com/office/drawing/2014/main" id="{BE4D0334-0701-9509-D321-48FF9E41C3F2}"/>
              </a:ext>
            </a:extLst>
          </p:cNvPr>
          <p:cNvSpPr>
            <a:spLocks noGrp="1"/>
          </p:cNvSpPr>
          <p:nvPr>
            <p:ph idx="1"/>
          </p:nvPr>
        </p:nvSpPr>
        <p:spPr/>
        <p:txBody>
          <a:bodyPr/>
          <a:lstStyle/>
          <a:p>
            <a:r>
              <a:rPr lang="en-US" dirty="0"/>
              <a:t>Morphological opening involves the application of erosion, followed by dilation.</a:t>
            </a:r>
          </a:p>
          <a:p>
            <a:r>
              <a:rPr lang="en-US" dirty="0"/>
              <a:t>The effects are:</a:t>
            </a:r>
          </a:p>
          <a:p>
            <a:pPr lvl="1"/>
            <a:r>
              <a:rPr lang="en-US" dirty="0"/>
              <a:t>Smooth boundaries</a:t>
            </a:r>
          </a:p>
          <a:p>
            <a:pPr lvl="1"/>
            <a:r>
              <a:rPr lang="en-US" dirty="0"/>
              <a:t>Break narrow isthmuses</a:t>
            </a:r>
          </a:p>
          <a:p>
            <a:pPr lvl="1"/>
            <a:r>
              <a:rPr lang="en-US" dirty="0"/>
              <a:t>Eliminate small noise regions.</a:t>
            </a:r>
          </a:p>
          <a:p>
            <a:pPr lvl="1"/>
            <a:r>
              <a:rPr lang="en-US" dirty="0"/>
              <a:t>Separate connected objects</a:t>
            </a:r>
          </a:p>
          <a:p>
            <a:pPr lvl="1"/>
            <a:r>
              <a:rPr lang="en-US" dirty="0"/>
              <a:t>Remove small objects.</a:t>
            </a:r>
          </a:p>
        </p:txBody>
      </p:sp>
    </p:spTree>
    <p:extLst>
      <p:ext uri="{BB962C8B-B14F-4D97-AF65-F5344CB8AC3E}">
        <p14:creationId xmlns:p14="http://schemas.microsoft.com/office/powerpoint/2010/main" val="39996616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CD731-4D21-B08F-E1B5-B2B57FCC7009}"/>
              </a:ext>
            </a:extLst>
          </p:cNvPr>
          <p:cNvSpPr>
            <a:spLocks noGrp="1"/>
          </p:cNvSpPr>
          <p:nvPr>
            <p:ph type="title"/>
          </p:nvPr>
        </p:nvSpPr>
        <p:spPr/>
        <p:txBody>
          <a:bodyPr/>
          <a:lstStyle/>
          <a:p>
            <a:r>
              <a:rPr lang="en-US" dirty="0"/>
              <a:t>Opening</a:t>
            </a:r>
          </a:p>
        </p:txBody>
      </p:sp>
      <p:sp>
        <p:nvSpPr>
          <p:cNvPr id="3" name="Content Placeholder 2">
            <a:extLst>
              <a:ext uri="{FF2B5EF4-FFF2-40B4-BE49-F238E27FC236}">
                <a16:creationId xmlns:a16="http://schemas.microsoft.com/office/drawing/2014/main" id="{BE4D0334-0701-9509-D321-48FF9E41C3F2}"/>
              </a:ext>
            </a:extLst>
          </p:cNvPr>
          <p:cNvSpPr>
            <a:spLocks noGrp="1"/>
          </p:cNvSpPr>
          <p:nvPr>
            <p:ph idx="1"/>
          </p:nvPr>
        </p:nvSpPr>
        <p:spPr/>
        <p:txBody>
          <a:bodyPr/>
          <a:lstStyle/>
          <a:p>
            <a:r>
              <a:rPr lang="en-US" dirty="0"/>
              <a:t>When a circular structuring element is used for opening:</a:t>
            </a:r>
          </a:p>
          <a:p>
            <a:pPr lvl="1"/>
            <a:r>
              <a:rPr lang="en-US" dirty="0"/>
              <a:t>The analogy is often made of the shape of the opening being determined by a “rolling ball” reaching as far as it can on the inner boundary of a set.</a:t>
            </a:r>
          </a:p>
          <a:p>
            <a:pPr lvl="1"/>
            <a:r>
              <a:rPr lang="en-US" dirty="0"/>
              <a:t>For morphological closing the ball rolls outside, and the shape of the closing is determined by how far the ball can reach into the boundary</a:t>
            </a:r>
          </a:p>
        </p:txBody>
      </p:sp>
    </p:spTree>
    <p:extLst>
      <p:ext uri="{BB962C8B-B14F-4D97-AF65-F5344CB8AC3E}">
        <p14:creationId xmlns:p14="http://schemas.microsoft.com/office/powerpoint/2010/main" val="3784934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CD731-4D21-B08F-E1B5-B2B57FCC7009}"/>
              </a:ext>
            </a:extLst>
          </p:cNvPr>
          <p:cNvSpPr>
            <a:spLocks noGrp="1"/>
          </p:cNvSpPr>
          <p:nvPr>
            <p:ph type="title"/>
          </p:nvPr>
        </p:nvSpPr>
        <p:spPr/>
        <p:txBody>
          <a:bodyPr/>
          <a:lstStyle/>
          <a:p>
            <a:r>
              <a:rPr lang="en-US" dirty="0"/>
              <a:t>Opening</a:t>
            </a:r>
          </a:p>
        </p:txBody>
      </p:sp>
      <p:sp>
        <p:nvSpPr>
          <p:cNvPr id="3" name="Content Placeholder 2">
            <a:extLst>
              <a:ext uri="{FF2B5EF4-FFF2-40B4-BE49-F238E27FC236}">
                <a16:creationId xmlns:a16="http://schemas.microsoft.com/office/drawing/2014/main" id="{BE4D0334-0701-9509-D321-48FF9E41C3F2}"/>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13CA547C-BBD0-248D-FC28-4BB47C08CDDC}"/>
              </a:ext>
            </a:extLst>
          </p:cNvPr>
          <p:cNvPicPr>
            <a:picLocks noChangeAspect="1"/>
          </p:cNvPicPr>
          <p:nvPr/>
        </p:nvPicPr>
        <p:blipFill rotWithShape="1">
          <a:blip r:embed="rId2"/>
          <a:srcRect l="30202"/>
          <a:stretch/>
        </p:blipFill>
        <p:spPr>
          <a:xfrm>
            <a:off x="331076" y="1098488"/>
            <a:ext cx="8371489" cy="4978270"/>
          </a:xfrm>
          <a:prstGeom prst="rect">
            <a:avLst/>
          </a:prstGeom>
        </p:spPr>
      </p:pic>
    </p:spTree>
    <p:extLst>
      <p:ext uri="{BB962C8B-B14F-4D97-AF65-F5344CB8AC3E}">
        <p14:creationId xmlns:p14="http://schemas.microsoft.com/office/powerpoint/2010/main" val="818270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375D9-417A-1E6F-FC06-BA7256F81DB5}"/>
              </a:ext>
            </a:extLst>
          </p:cNvPr>
          <p:cNvSpPr>
            <a:spLocks noGrp="1"/>
          </p:cNvSpPr>
          <p:nvPr>
            <p:ph type="title"/>
          </p:nvPr>
        </p:nvSpPr>
        <p:spPr/>
        <p:txBody>
          <a:bodyPr/>
          <a:lstStyle/>
          <a:p>
            <a:r>
              <a:rPr lang="en-US" dirty="0"/>
              <a:t>Closing</a:t>
            </a:r>
          </a:p>
        </p:txBody>
      </p:sp>
      <p:sp>
        <p:nvSpPr>
          <p:cNvPr id="3" name="Content Placeholder 2">
            <a:extLst>
              <a:ext uri="{FF2B5EF4-FFF2-40B4-BE49-F238E27FC236}">
                <a16:creationId xmlns:a16="http://schemas.microsoft.com/office/drawing/2014/main" id="{8AC400A2-A7E5-9CA5-3B28-3233D9B57C84}"/>
              </a:ext>
            </a:extLst>
          </p:cNvPr>
          <p:cNvSpPr>
            <a:spLocks noGrp="1"/>
          </p:cNvSpPr>
          <p:nvPr>
            <p:ph idx="1"/>
          </p:nvPr>
        </p:nvSpPr>
        <p:spPr>
          <a:xfrm>
            <a:off x="457200" y="1247776"/>
            <a:ext cx="8229600" cy="4918074"/>
          </a:xfrm>
        </p:spPr>
        <p:txBody>
          <a:bodyPr/>
          <a:lstStyle/>
          <a:p>
            <a:r>
              <a:rPr lang="en-US" dirty="0"/>
              <a:t>The closing of an image f  by an SE s (denoted by f • s) is defined by:</a:t>
            </a:r>
          </a:p>
          <a:p>
            <a:pPr marL="0" indent="0" algn="ctr">
              <a:buNone/>
            </a:pPr>
            <a:r>
              <a:rPr lang="en-US" dirty="0">
                <a:solidFill>
                  <a:srgbClr val="00B0F0"/>
                </a:solidFill>
              </a:rPr>
              <a:t>f • s = ( f ⊕ s) ⊖ s</a:t>
            </a:r>
            <a:endParaRPr lang="en-US" dirty="0"/>
          </a:p>
          <a:p>
            <a:pPr marL="0" indent="0">
              <a:buNone/>
            </a:pPr>
            <a:r>
              <a:rPr lang="en-US" dirty="0"/>
              <a:t>     which is a dilation followed by an erosion:</a:t>
            </a:r>
          </a:p>
        </p:txBody>
      </p:sp>
      <p:pic>
        <p:nvPicPr>
          <p:cNvPr id="4" name="Picture 5">
            <a:extLst>
              <a:ext uri="{FF2B5EF4-FFF2-40B4-BE49-F238E27FC236}">
                <a16:creationId xmlns:a16="http://schemas.microsoft.com/office/drawing/2014/main" id="{E9C47C18-671F-1428-985B-46BE14361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582" r="16278" b="82098"/>
          <a:stretch>
            <a:fillRect/>
          </a:stretch>
        </p:blipFill>
        <p:spPr bwMode="auto">
          <a:xfrm>
            <a:off x="327025" y="3767138"/>
            <a:ext cx="3125788"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a:extLst>
              <a:ext uri="{FF2B5EF4-FFF2-40B4-BE49-F238E27FC236}">
                <a16:creationId xmlns:a16="http://schemas.microsoft.com/office/drawing/2014/main" id="{1E378D82-72BC-4250-9DD5-11C581DE0EF5}"/>
              </a:ext>
            </a:extLst>
          </p:cNvPr>
          <p:cNvSpPr txBox="1">
            <a:spLocks noChangeArrowheads="1"/>
          </p:cNvSpPr>
          <p:nvPr/>
        </p:nvSpPr>
        <p:spPr bwMode="auto">
          <a:xfrm>
            <a:off x="952500" y="5408613"/>
            <a:ext cx="1657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IE" altLang="en-US" sz="1800">
                <a:solidFill>
                  <a:schemeClr val="tx1">
                    <a:lumMod val="65000"/>
                    <a:lumOff val="35000"/>
                  </a:schemeClr>
                </a:solidFill>
                <a:cs typeface="Arial" panose="020B0604020202020204" pitchFamily="34" charset="0"/>
              </a:rPr>
              <a:t>Original shape</a:t>
            </a:r>
            <a:endParaRPr lang="en-US" altLang="en-US" sz="1800">
              <a:solidFill>
                <a:schemeClr val="tx1">
                  <a:lumMod val="65000"/>
                  <a:lumOff val="35000"/>
                </a:schemeClr>
              </a:solidFill>
              <a:cs typeface="Arial" panose="020B0604020202020204" pitchFamily="34" charset="0"/>
            </a:endParaRPr>
          </a:p>
        </p:txBody>
      </p:sp>
      <p:sp>
        <p:nvSpPr>
          <p:cNvPr id="6" name="Text Box 9">
            <a:extLst>
              <a:ext uri="{FF2B5EF4-FFF2-40B4-BE49-F238E27FC236}">
                <a16:creationId xmlns:a16="http://schemas.microsoft.com/office/drawing/2014/main" id="{A65D5687-6C5D-EEDD-4B66-35C90C19B2D2}"/>
              </a:ext>
            </a:extLst>
          </p:cNvPr>
          <p:cNvSpPr txBox="1">
            <a:spLocks noChangeArrowheads="1"/>
          </p:cNvSpPr>
          <p:nvPr/>
        </p:nvSpPr>
        <p:spPr bwMode="auto">
          <a:xfrm>
            <a:off x="4130675" y="5451475"/>
            <a:ext cx="145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IE" altLang="en-US" sz="1800">
                <a:solidFill>
                  <a:schemeClr val="tx1">
                    <a:lumMod val="65000"/>
                    <a:lumOff val="35000"/>
                  </a:schemeClr>
                </a:solidFill>
                <a:cs typeface="Arial" panose="020B0604020202020204" pitchFamily="34" charset="0"/>
              </a:rPr>
              <a:t>After dilation</a:t>
            </a:r>
            <a:endParaRPr lang="en-US" altLang="en-US" sz="1800">
              <a:solidFill>
                <a:schemeClr val="tx1">
                  <a:lumMod val="65000"/>
                  <a:lumOff val="35000"/>
                </a:schemeClr>
              </a:solidFill>
              <a:cs typeface="Arial" panose="020B0604020202020204" pitchFamily="34" charset="0"/>
            </a:endParaRPr>
          </a:p>
        </p:txBody>
      </p:sp>
      <p:sp>
        <p:nvSpPr>
          <p:cNvPr id="7" name="Text Box 10">
            <a:extLst>
              <a:ext uri="{FF2B5EF4-FFF2-40B4-BE49-F238E27FC236}">
                <a16:creationId xmlns:a16="http://schemas.microsoft.com/office/drawing/2014/main" id="{A5C83F75-521C-AC10-8F97-35DEB093E8E6}"/>
              </a:ext>
            </a:extLst>
          </p:cNvPr>
          <p:cNvSpPr txBox="1">
            <a:spLocks noChangeArrowheads="1"/>
          </p:cNvSpPr>
          <p:nvPr/>
        </p:nvSpPr>
        <p:spPr bwMode="auto">
          <a:xfrm>
            <a:off x="6950075" y="5437188"/>
            <a:ext cx="1479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IE" altLang="en-US" sz="1800">
                <a:solidFill>
                  <a:schemeClr val="tx1">
                    <a:lumMod val="65000"/>
                    <a:lumOff val="35000"/>
                  </a:schemeClr>
                </a:solidFill>
                <a:cs typeface="Arial" panose="020B0604020202020204" pitchFamily="34" charset="0"/>
              </a:rPr>
              <a:t>After erosion</a:t>
            </a:r>
            <a:br>
              <a:rPr lang="en-IE" altLang="en-US" sz="1800">
                <a:solidFill>
                  <a:schemeClr val="tx1">
                    <a:lumMod val="65000"/>
                    <a:lumOff val="35000"/>
                  </a:schemeClr>
                </a:solidFill>
                <a:cs typeface="Arial" panose="020B0604020202020204" pitchFamily="34" charset="0"/>
              </a:rPr>
            </a:br>
            <a:r>
              <a:rPr lang="en-IE" altLang="en-US" sz="1800">
                <a:solidFill>
                  <a:schemeClr val="tx1">
                    <a:lumMod val="65000"/>
                    <a:lumOff val="35000"/>
                  </a:schemeClr>
                </a:solidFill>
                <a:cs typeface="Arial" panose="020B0604020202020204" pitchFamily="34" charset="0"/>
              </a:rPr>
              <a:t>(closing)</a:t>
            </a:r>
            <a:endParaRPr lang="en-US" altLang="en-US" sz="1800">
              <a:solidFill>
                <a:schemeClr val="tx1">
                  <a:lumMod val="65000"/>
                  <a:lumOff val="35000"/>
                </a:schemeClr>
              </a:solidFill>
              <a:cs typeface="Arial" panose="020B0604020202020204" pitchFamily="34" charset="0"/>
            </a:endParaRPr>
          </a:p>
        </p:txBody>
      </p:sp>
      <p:sp>
        <p:nvSpPr>
          <p:cNvPr id="8" name="Rectangle 11">
            <a:extLst>
              <a:ext uri="{FF2B5EF4-FFF2-40B4-BE49-F238E27FC236}">
                <a16:creationId xmlns:a16="http://schemas.microsoft.com/office/drawing/2014/main" id="{3510E9D9-8ACD-A7A2-9661-C37FBBDF534C}"/>
              </a:ext>
            </a:extLst>
          </p:cNvPr>
          <p:cNvSpPr>
            <a:spLocks noChangeArrowheads="1"/>
          </p:cNvSpPr>
          <p:nvPr/>
        </p:nvSpPr>
        <p:spPr bwMode="auto">
          <a:xfrm>
            <a:off x="520700" y="6334125"/>
            <a:ext cx="86233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buFontTx/>
              <a:buNone/>
            </a:pPr>
            <a:r>
              <a:rPr lang="en-IE" altLang="en-US" sz="2400" dirty="0">
                <a:solidFill>
                  <a:srgbClr val="7030A0"/>
                </a:solidFill>
                <a:cs typeface="Arial" panose="020B0604020202020204" pitchFamily="34" charset="0"/>
              </a:rPr>
              <a:t>Note a disc shaped structuring element is used</a:t>
            </a:r>
            <a:endParaRPr lang="en-US" altLang="en-US" sz="2400" dirty="0">
              <a:solidFill>
                <a:srgbClr val="7030A0"/>
              </a:solidFill>
              <a:cs typeface="Arial" panose="020B0604020202020204" pitchFamily="34" charset="0"/>
            </a:endParaRPr>
          </a:p>
        </p:txBody>
      </p:sp>
      <p:pic>
        <p:nvPicPr>
          <p:cNvPr id="9" name="Picture 12">
            <a:extLst>
              <a:ext uri="{FF2B5EF4-FFF2-40B4-BE49-F238E27FC236}">
                <a16:creationId xmlns:a16="http://schemas.microsoft.com/office/drawing/2014/main" id="{209369E3-63C5-7298-3AD0-7C1381F61C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7355" t="56981" b="20958"/>
          <a:stretch>
            <a:fillRect/>
          </a:stretch>
        </p:blipFill>
        <p:spPr bwMode="auto">
          <a:xfrm>
            <a:off x="3351213" y="3684588"/>
            <a:ext cx="2801937"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a:extLst>
              <a:ext uri="{FF2B5EF4-FFF2-40B4-BE49-F238E27FC236}">
                <a16:creationId xmlns:a16="http://schemas.microsoft.com/office/drawing/2014/main" id="{4341CCD8-FC43-AC79-06E0-BFEA822A9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0175" t="80997"/>
          <a:stretch>
            <a:fillRect/>
          </a:stretch>
        </p:blipFill>
        <p:spPr bwMode="auto">
          <a:xfrm>
            <a:off x="6300788" y="3748088"/>
            <a:ext cx="267017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84248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Content Placeholder 1">
            <a:extLst>
              <a:ext uri="{FF2B5EF4-FFF2-40B4-BE49-F238E27FC236}">
                <a16:creationId xmlns:a16="http://schemas.microsoft.com/office/drawing/2014/main" id="{2C612C11-34DB-F829-D5FE-AF83054AA1D4}"/>
              </a:ext>
            </a:extLst>
          </p:cNvPr>
          <p:cNvSpPr>
            <a:spLocks noGrp="1" noChangeArrowheads="1"/>
          </p:cNvSpPr>
          <p:nvPr>
            <p:ph idx="1"/>
          </p:nvPr>
        </p:nvSpPr>
        <p:spPr>
          <a:xfrm>
            <a:off x="457200" y="1000230"/>
            <a:ext cx="8229600" cy="5149850"/>
          </a:xfrm>
        </p:spPr>
        <p:txBody>
          <a:bodyPr/>
          <a:lstStyle/>
          <a:p>
            <a:endParaRPr lang="en-US" altLang="en-US" dirty="0"/>
          </a:p>
        </p:txBody>
      </p:sp>
      <p:graphicFrame>
        <p:nvGraphicFramePr>
          <p:cNvPr id="67588" name="Object 2">
            <a:extLst>
              <a:ext uri="{FF2B5EF4-FFF2-40B4-BE49-F238E27FC236}">
                <a16:creationId xmlns:a16="http://schemas.microsoft.com/office/drawing/2014/main" id="{DCEC9F86-BFF5-A692-BFA1-31F201BE4A11}"/>
              </a:ext>
            </a:extLst>
          </p:cNvPr>
          <p:cNvGraphicFramePr>
            <a:graphicFrameLocks noChangeAspect="1"/>
          </p:cNvGraphicFramePr>
          <p:nvPr>
            <p:extLst>
              <p:ext uri="{D42A27DB-BD31-4B8C-83A1-F6EECF244321}">
                <p14:modId xmlns:p14="http://schemas.microsoft.com/office/powerpoint/2010/main" val="653687565"/>
              </p:ext>
            </p:extLst>
          </p:nvPr>
        </p:nvGraphicFramePr>
        <p:xfrm>
          <a:off x="681038" y="936066"/>
          <a:ext cx="3529012" cy="2011363"/>
        </p:xfrm>
        <a:graphic>
          <a:graphicData uri="http://schemas.openxmlformats.org/presentationml/2006/ole">
            <mc:AlternateContent xmlns:mc="http://schemas.openxmlformats.org/markup-compatibility/2006">
              <mc:Choice xmlns:v="urn:schemas-microsoft-com:vml" Requires="v">
                <p:oleObj name="CorelPhotoPaint.Image.11" r:id="rId2" imgW="4323231" imgH="2503831" progId="">
                  <p:embed/>
                </p:oleObj>
              </mc:Choice>
              <mc:Fallback>
                <p:oleObj name="CorelPhotoPaint.Image.11" r:id="rId2" imgW="4323231" imgH="2503831" progId="">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l="1065" t="1634" r="49989" b="50177"/>
                      <a:stretch>
                        <a:fillRect/>
                      </a:stretch>
                    </p:blipFill>
                    <p:spPr bwMode="auto">
                      <a:xfrm>
                        <a:off x="681038" y="936066"/>
                        <a:ext cx="3529012"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589" name="Object 3">
            <a:extLst>
              <a:ext uri="{FF2B5EF4-FFF2-40B4-BE49-F238E27FC236}">
                <a16:creationId xmlns:a16="http://schemas.microsoft.com/office/drawing/2014/main" id="{CE7B4B61-1195-A2B5-32D7-2DE2A44DD955}"/>
              </a:ext>
            </a:extLst>
          </p:cNvPr>
          <p:cNvGraphicFramePr>
            <a:graphicFrameLocks noChangeAspect="1"/>
          </p:cNvGraphicFramePr>
          <p:nvPr>
            <p:extLst>
              <p:ext uri="{D42A27DB-BD31-4B8C-83A1-F6EECF244321}">
                <p14:modId xmlns:p14="http://schemas.microsoft.com/office/powerpoint/2010/main" val="2959427189"/>
              </p:ext>
            </p:extLst>
          </p:nvPr>
        </p:nvGraphicFramePr>
        <p:xfrm>
          <a:off x="5272088" y="969404"/>
          <a:ext cx="3511550" cy="1978025"/>
        </p:xfrm>
        <a:graphic>
          <a:graphicData uri="http://schemas.openxmlformats.org/presentationml/2006/ole">
            <mc:AlternateContent xmlns:mc="http://schemas.openxmlformats.org/markup-compatibility/2006">
              <mc:Choice xmlns:v="urn:schemas-microsoft-com:vml" Requires="v">
                <p:oleObj name="CorelPhotoPaint.Image.11" r:id="rId4" imgW="4323231" imgH="2503831" progId="">
                  <p:embed/>
                </p:oleObj>
              </mc:Choice>
              <mc:Fallback>
                <p:oleObj name="CorelPhotoPaint.Image.11" r:id="rId4" imgW="4323231" imgH="2503831" progId="">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l="1062" t="51443" r="50221" b="1140"/>
                      <a:stretch>
                        <a:fillRect/>
                      </a:stretch>
                    </p:blipFill>
                    <p:spPr bwMode="auto">
                      <a:xfrm>
                        <a:off x="5272088" y="969404"/>
                        <a:ext cx="3511550"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590" name="Text Box 5">
            <a:extLst>
              <a:ext uri="{FF2B5EF4-FFF2-40B4-BE49-F238E27FC236}">
                <a16:creationId xmlns:a16="http://schemas.microsoft.com/office/drawing/2014/main" id="{37D7C0C2-644B-22CE-982E-6BF1D1F984C4}"/>
              </a:ext>
            </a:extLst>
          </p:cNvPr>
          <p:cNvSpPr txBox="1">
            <a:spLocks noChangeArrowheads="1"/>
          </p:cNvSpPr>
          <p:nvPr/>
        </p:nvSpPr>
        <p:spPr bwMode="auto">
          <a:xfrm>
            <a:off x="901700" y="2947429"/>
            <a:ext cx="2889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buFontTx/>
              <a:buNone/>
            </a:pPr>
            <a:r>
              <a:rPr lang="en-IE" altLang="en-US" sz="2400" dirty="0">
                <a:solidFill>
                  <a:schemeClr val="tx1">
                    <a:lumMod val="65000"/>
                    <a:lumOff val="35000"/>
                  </a:schemeClr>
                </a:solidFill>
                <a:cs typeface="Arial" panose="020B0604020202020204" pitchFamily="34" charset="0"/>
              </a:rPr>
              <a:t>Original image</a:t>
            </a:r>
          </a:p>
        </p:txBody>
      </p:sp>
      <p:sp>
        <p:nvSpPr>
          <p:cNvPr id="67591" name="Text Box 6">
            <a:extLst>
              <a:ext uri="{FF2B5EF4-FFF2-40B4-BE49-F238E27FC236}">
                <a16:creationId xmlns:a16="http://schemas.microsoft.com/office/drawing/2014/main" id="{6D3EEF10-6E70-3D75-30CD-8EE35DCB63C8}"/>
              </a:ext>
            </a:extLst>
          </p:cNvPr>
          <p:cNvSpPr txBox="1">
            <a:spLocks noChangeArrowheads="1"/>
          </p:cNvSpPr>
          <p:nvPr/>
        </p:nvSpPr>
        <p:spPr bwMode="auto">
          <a:xfrm>
            <a:off x="5092700" y="2963304"/>
            <a:ext cx="3460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buFontTx/>
              <a:buNone/>
            </a:pPr>
            <a:r>
              <a:rPr lang="en-IE" altLang="en-US" sz="2400" dirty="0">
                <a:solidFill>
                  <a:schemeClr val="tx1">
                    <a:lumMod val="65000"/>
                    <a:lumOff val="35000"/>
                  </a:schemeClr>
                </a:solidFill>
                <a:cs typeface="Arial" panose="020B0604020202020204" pitchFamily="34" charset="0"/>
              </a:rPr>
              <a:t>Image after closing</a:t>
            </a:r>
          </a:p>
        </p:txBody>
      </p:sp>
      <p:pic>
        <p:nvPicPr>
          <p:cNvPr id="67593" name="Picture 10" descr="D:\Tai lieu giang day\Xu ly anh\IMAGE\closebin.gif">
            <a:extLst>
              <a:ext uri="{FF2B5EF4-FFF2-40B4-BE49-F238E27FC236}">
                <a16:creationId xmlns:a16="http://schemas.microsoft.com/office/drawing/2014/main" id="{C7CCB281-7E1B-83A0-AC54-5ADFFF4B22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0225" y="3609416"/>
            <a:ext cx="5876925" cy="248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4523E918-0594-1322-7888-101E7E5D4467}"/>
              </a:ext>
            </a:extLst>
          </p:cNvPr>
          <p:cNvSpPr>
            <a:spLocks noGrp="1"/>
          </p:cNvSpPr>
          <p:nvPr>
            <p:ph type="title"/>
          </p:nvPr>
        </p:nvSpPr>
        <p:spPr/>
        <p:txBody>
          <a:bodyPr/>
          <a:lstStyle/>
          <a:p>
            <a:r>
              <a:rPr lang="en-US" dirty="0"/>
              <a:t>Closing</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713F-A736-789A-A715-75C64A326231}"/>
              </a:ext>
            </a:extLst>
          </p:cNvPr>
          <p:cNvSpPr>
            <a:spLocks noGrp="1"/>
          </p:cNvSpPr>
          <p:nvPr>
            <p:ph type="title"/>
          </p:nvPr>
        </p:nvSpPr>
        <p:spPr/>
        <p:txBody>
          <a:bodyPr/>
          <a:lstStyle/>
          <a:p>
            <a:r>
              <a:rPr lang="en-US" dirty="0"/>
              <a:t>Closing</a:t>
            </a:r>
          </a:p>
        </p:txBody>
      </p:sp>
      <p:sp>
        <p:nvSpPr>
          <p:cNvPr id="3" name="Content Placeholder 2">
            <a:extLst>
              <a:ext uri="{FF2B5EF4-FFF2-40B4-BE49-F238E27FC236}">
                <a16:creationId xmlns:a16="http://schemas.microsoft.com/office/drawing/2014/main" id="{9420E243-3FD6-5F7B-50D2-DF592587E53A}"/>
              </a:ext>
            </a:extLst>
          </p:cNvPr>
          <p:cNvSpPr>
            <a:spLocks noGrp="1"/>
          </p:cNvSpPr>
          <p:nvPr>
            <p:ph idx="1"/>
          </p:nvPr>
        </p:nvSpPr>
        <p:spPr/>
        <p:txBody>
          <a:bodyPr/>
          <a:lstStyle/>
          <a:p>
            <a:r>
              <a:rPr lang="en-US" dirty="0"/>
              <a:t>Morphological closing involves the application of dilation, followed by erosion.</a:t>
            </a:r>
          </a:p>
          <a:p>
            <a:r>
              <a:rPr lang="en-US" dirty="0"/>
              <a:t>The effects are:</a:t>
            </a:r>
          </a:p>
          <a:p>
            <a:pPr lvl="1"/>
            <a:r>
              <a:rPr lang="en-US" dirty="0"/>
              <a:t>Smooth boundaries</a:t>
            </a:r>
          </a:p>
          <a:p>
            <a:pPr lvl="1"/>
            <a:r>
              <a:rPr lang="en-US" dirty="0"/>
              <a:t>Join narrow breaks</a:t>
            </a:r>
          </a:p>
          <a:p>
            <a:pPr lvl="1"/>
            <a:r>
              <a:rPr lang="en-US" dirty="0"/>
              <a:t>Fill small holes caused by noise.</a:t>
            </a:r>
          </a:p>
          <a:p>
            <a:pPr lvl="1"/>
            <a:r>
              <a:rPr lang="en-US" dirty="0"/>
              <a:t>Connect disconnected objects.</a:t>
            </a:r>
          </a:p>
        </p:txBody>
      </p:sp>
    </p:spTree>
    <p:extLst>
      <p:ext uri="{BB962C8B-B14F-4D97-AF65-F5344CB8AC3E}">
        <p14:creationId xmlns:p14="http://schemas.microsoft.com/office/powerpoint/2010/main" val="1859719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Content Placeholder 1">
            <a:extLst>
              <a:ext uri="{FF2B5EF4-FFF2-40B4-BE49-F238E27FC236}">
                <a16:creationId xmlns:a16="http://schemas.microsoft.com/office/drawing/2014/main" id="{916F8768-775B-EF08-E16B-AFE54F9FF53E}"/>
              </a:ext>
            </a:extLst>
          </p:cNvPr>
          <p:cNvSpPr>
            <a:spLocks noGrp="1" noChangeArrowheads="1"/>
          </p:cNvSpPr>
          <p:nvPr>
            <p:ph idx="1"/>
          </p:nvPr>
        </p:nvSpPr>
        <p:spPr/>
        <p:txBody>
          <a:bodyPr/>
          <a:lstStyle/>
          <a:p>
            <a:endParaRPr lang="en-US" altLang="en-US"/>
          </a:p>
        </p:txBody>
      </p:sp>
      <p:pic>
        <p:nvPicPr>
          <p:cNvPr id="71684" name="Picture 4">
            <a:extLst>
              <a:ext uri="{FF2B5EF4-FFF2-40B4-BE49-F238E27FC236}">
                <a16:creationId xmlns:a16="http://schemas.microsoft.com/office/drawing/2014/main" id="{532732CA-B1AF-7545-04A0-EC8D11327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9427"/>
          <a:stretch>
            <a:fillRect/>
          </a:stretch>
        </p:blipFill>
        <p:spPr bwMode="auto">
          <a:xfrm>
            <a:off x="1666397" y="809602"/>
            <a:ext cx="5853755" cy="5356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74518ED-59E1-3B18-1CBF-B7407C8E3BA8}"/>
              </a:ext>
            </a:extLst>
          </p:cNvPr>
          <p:cNvSpPr>
            <a:spLocks noGrp="1"/>
          </p:cNvSpPr>
          <p:nvPr>
            <p:ph type="title"/>
          </p:nvPr>
        </p:nvSpPr>
        <p:spPr/>
        <p:txBody>
          <a:bodyPr/>
          <a:lstStyle/>
          <a:p>
            <a:r>
              <a:rPr lang="en-US" dirty="0"/>
              <a:t>Compound Operations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1EC6-CCFD-1647-9DB6-6C366AC5BD0B}"/>
              </a:ext>
            </a:extLst>
          </p:cNvPr>
          <p:cNvSpPr>
            <a:spLocks noGrp="1"/>
          </p:cNvSpPr>
          <p:nvPr>
            <p:ph type="title"/>
          </p:nvPr>
        </p:nvSpPr>
        <p:spPr/>
        <p:txBody>
          <a:bodyPr/>
          <a:lstStyle/>
          <a:p>
            <a:r>
              <a:rPr lang="en-US" dirty="0"/>
              <a:t>Morphological Algorithms</a:t>
            </a:r>
          </a:p>
        </p:txBody>
      </p:sp>
      <p:sp>
        <p:nvSpPr>
          <p:cNvPr id="3" name="Content Placeholder 2">
            <a:extLst>
              <a:ext uri="{FF2B5EF4-FFF2-40B4-BE49-F238E27FC236}">
                <a16:creationId xmlns:a16="http://schemas.microsoft.com/office/drawing/2014/main" id="{5368ACC7-5745-9CF6-B369-1051D5DDF7E6}"/>
              </a:ext>
            </a:extLst>
          </p:cNvPr>
          <p:cNvSpPr>
            <a:spLocks noGrp="1"/>
          </p:cNvSpPr>
          <p:nvPr>
            <p:ph idx="1"/>
          </p:nvPr>
        </p:nvSpPr>
        <p:spPr/>
        <p:txBody>
          <a:bodyPr/>
          <a:lstStyle/>
          <a:p>
            <a:r>
              <a:rPr lang="en-US" dirty="0"/>
              <a:t>Using these morphological operations we may extract image components for shape representation:</a:t>
            </a:r>
          </a:p>
          <a:p>
            <a:pPr lvl="1">
              <a:spcBef>
                <a:spcPts val="600"/>
              </a:spcBef>
            </a:pPr>
            <a:r>
              <a:rPr lang="en-US" dirty="0"/>
              <a:t>Shape boundaries.</a:t>
            </a:r>
          </a:p>
          <a:p>
            <a:pPr lvl="1">
              <a:spcBef>
                <a:spcPts val="600"/>
              </a:spcBef>
            </a:pPr>
            <a:r>
              <a:rPr lang="en-US" dirty="0"/>
              <a:t>Region filling.</a:t>
            </a:r>
          </a:p>
          <a:p>
            <a:pPr lvl="1">
              <a:spcBef>
                <a:spcPts val="600"/>
              </a:spcBef>
            </a:pPr>
            <a:r>
              <a:rPr lang="en-US" dirty="0"/>
              <a:t>Connected components</a:t>
            </a:r>
          </a:p>
          <a:p>
            <a:pPr lvl="1">
              <a:spcBef>
                <a:spcPts val="600"/>
              </a:spcBef>
            </a:pPr>
            <a:r>
              <a:rPr lang="en-US" dirty="0"/>
              <a:t>Convex hull.</a:t>
            </a:r>
          </a:p>
          <a:p>
            <a:pPr lvl="1">
              <a:spcBef>
                <a:spcPts val="600"/>
              </a:spcBef>
            </a:pPr>
            <a:r>
              <a:rPr lang="en-US" dirty="0"/>
              <a:t>Shape thinning and thickening.</a:t>
            </a:r>
          </a:p>
          <a:p>
            <a:pPr lvl="1">
              <a:spcBef>
                <a:spcPts val="600"/>
              </a:spcBef>
            </a:pPr>
            <a:r>
              <a:rPr lang="en-US" dirty="0"/>
              <a:t>Skeletons.</a:t>
            </a:r>
          </a:p>
          <a:p>
            <a:r>
              <a:rPr lang="en-US" dirty="0"/>
              <a:t>We may also accomplish a morphological image reconstruction.</a:t>
            </a:r>
          </a:p>
        </p:txBody>
      </p:sp>
    </p:spTree>
    <p:extLst>
      <p:ext uri="{BB962C8B-B14F-4D97-AF65-F5344CB8AC3E}">
        <p14:creationId xmlns:p14="http://schemas.microsoft.com/office/powerpoint/2010/main" val="2707660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C6454-9245-B82D-9405-409BCDC8BB2C}"/>
              </a:ext>
            </a:extLst>
          </p:cNvPr>
          <p:cNvSpPr>
            <a:spLocks noGrp="1"/>
          </p:cNvSpPr>
          <p:nvPr>
            <p:ph type="title"/>
          </p:nvPr>
        </p:nvSpPr>
        <p:spPr/>
        <p:txBody>
          <a:bodyPr/>
          <a:lstStyle/>
          <a:p>
            <a:r>
              <a:rPr lang="en-US" dirty="0"/>
              <a:t>Boundary Extraction</a:t>
            </a:r>
          </a:p>
        </p:txBody>
      </p:sp>
      <p:sp>
        <p:nvSpPr>
          <p:cNvPr id="3" name="Content Placeholder 2">
            <a:extLst>
              <a:ext uri="{FF2B5EF4-FFF2-40B4-BE49-F238E27FC236}">
                <a16:creationId xmlns:a16="http://schemas.microsoft.com/office/drawing/2014/main" id="{50139799-C4BC-6CC9-3B46-CB1962EECD33}"/>
              </a:ext>
            </a:extLst>
          </p:cNvPr>
          <p:cNvSpPr>
            <a:spLocks noGrp="1"/>
          </p:cNvSpPr>
          <p:nvPr>
            <p:ph idx="1"/>
          </p:nvPr>
        </p:nvSpPr>
        <p:spPr/>
        <p:txBody>
          <a:bodyPr/>
          <a:lstStyle/>
          <a:p>
            <a:r>
              <a:rPr lang="en-US" dirty="0"/>
              <a:t>The boundary of a set A, denoted by β(A), may be obtained by:</a:t>
            </a:r>
          </a:p>
          <a:p>
            <a:pPr marL="0" indent="0" algn="ctr">
              <a:buNone/>
            </a:pPr>
            <a:r>
              <a:rPr lang="en-US" dirty="0">
                <a:solidFill>
                  <a:srgbClr val="00B0F0"/>
                </a:solidFill>
              </a:rPr>
              <a:t>β(A) = A – (A ⊖ B)</a:t>
            </a:r>
          </a:p>
          <a:p>
            <a:pPr marL="0" indent="0">
              <a:buNone/>
            </a:pPr>
            <a:r>
              <a:rPr lang="en-US" dirty="0"/>
              <a:t>     where B is an SE.</a:t>
            </a:r>
          </a:p>
        </p:txBody>
      </p:sp>
      <p:pic>
        <p:nvPicPr>
          <p:cNvPr id="7" name="Picture 6">
            <a:extLst>
              <a:ext uri="{FF2B5EF4-FFF2-40B4-BE49-F238E27FC236}">
                <a16:creationId xmlns:a16="http://schemas.microsoft.com/office/drawing/2014/main" id="{C093A120-8A7B-5BC3-3E27-CDDAAD8CD57D}"/>
              </a:ext>
            </a:extLst>
          </p:cNvPr>
          <p:cNvPicPr>
            <a:picLocks noChangeAspect="1"/>
          </p:cNvPicPr>
          <p:nvPr/>
        </p:nvPicPr>
        <p:blipFill>
          <a:blip r:embed="rId2"/>
          <a:stretch>
            <a:fillRect/>
          </a:stretch>
        </p:blipFill>
        <p:spPr>
          <a:xfrm>
            <a:off x="2352675" y="3241675"/>
            <a:ext cx="4438650" cy="2924175"/>
          </a:xfrm>
          <a:prstGeom prst="rect">
            <a:avLst/>
          </a:prstGeom>
        </p:spPr>
      </p:pic>
    </p:spTree>
    <p:extLst>
      <p:ext uri="{BB962C8B-B14F-4D97-AF65-F5344CB8AC3E}">
        <p14:creationId xmlns:p14="http://schemas.microsoft.com/office/powerpoint/2010/main" val="1807272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CC97-19DF-0178-6E20-ACAD7A45BCF6}"/>
              </a:ext>
            </a:extLst>
          </p:cNvPr>
          <p:cNvSpPr>
            <a:spLocks noGrp="1"/>
          </p:cNvSpPr>
          <p:nvPr>
            <p:ph type="title"/>
          </p:nvPr>
        </p:nvSpPr>
        <p:spPr/>
        <p:txBody>
          <a:bodyPr/>
          <a:lstStyle/>
          <a:p>
            <a:r>
              <a:rPr lang="en-US" dirty="0"/>
              <a:t>Preliminaries</a:t>
            </a:r>
          </a:p>
        </p:txBody>
      </p:sp>
      <p:sp>
        <p:nvSpPr>
          <p:cNvPr id="3" name="Content Placeholder 2">
            <a:extLst>
              <a:ext uri="{FF2B5EF4-FFF2-40B4-BE49-F238E27FC236}">
                <a16:creationId xmlns:a16="http://schemas.microsoft.com/office/drawing/2014/main" id="{D203E0DD-BE22-E899-B3B7-91F0D6F6A9BD}"/>
              </a:ext>
            </a:extLst>
          </p:cNvPr>
          <p:cNvSpPr>
            <a:spLocks noGrp="1"/>
          </p:cNvSpPr>
          <p:nvPr>
            <p:ph idx="1"/>
          </p:nvPr>
        </p:nvSpPr>
        <p:spPr>
          <a:xfrm>
            <a:off x="457200" y="874106"/>
            <a:ext cx="8229600" cy="5258680"/>
          </a:xfrm>
        </p:spPr>
        <p:txBody>
          <a:bodyPr/>
          <a:lstStyle/>
          <a:p>
            <a:r>
              <a:rPr lang="en-US" dirty="0"/>
              <a:t>The four horizontal and vertical neighbors of a pixel p are called </a:t>
            </a:r>
            <a:r>
              <a:rPr lang="en-US" dirty="0">
                <a:solidFill>
                  <a:srgbClr val="00B0F0"/>
                </a:solidFill>
              </a:rPr>
              <a:t>4-neighbours</a:t>
            </a:r>
            <a:r>
              <a:rPr lang="en-US" dirty="0"/>
              <a:t> of p and are denoted by </a:t>
            </a:r>
            <a:r>
              <a:rPr lang="en-US" dirty="0">
                <a:solidFill>
                  <a:srgbClr val="00B0F0"/>
                </a:solidFill>
              </a:rPr>
              <a:t>N</a:t>
            </a:r>
            <a:r>
              <a:rPr lang="en-US" baseline="-25000" dirty="0">
                <a:solidFill>
                  <a:srgbClr val="00B0F0"/>
                </a:solidFill>
              </a:rPr>
              <a:t>4</a:t>
            </a:r>
            <a:r>
              <a:rPr lang="en-US" dirty="0">
                <a:solidFill>
                  <a:srgbClr val="00B0F0"/>
                </a:solidFill>
              </a:rPr>
              <a:t>(p)</a:t>
            </a:r>
            <a:r>
              <a:rPr lang="en-US" dirty="0"/>
              <a:t>.</a:t>
            </a:r>
          </a:p>
          <a:p>
            <a:r>
              <a:rPr lang="en-US" dirty="0"/>
              <a:t>So a pixel p at coordinates (x, y) has two horizontal and two vertical neighbors with coordinates:</a:t>
            </a:r>
            <a:r>
              <a:rPr lang="en-US" dirty="0">
                <a:solidFill>
                  <a:srgbClr val="00B0F0"/>
                </a:solidFill>
              </a:rPr>
              <a:t> (x+1, y), (x−1, y), (x, y+1), (x, y−1</a:t>
            </a:r>
            <a:r>
              <a:rPr lang="en-US" dirty="0"/>
              <a:t>)</a:t>
            </a:r>
          </a:p>
          <a:p>
            <a:r>
              <a:rPr lang="en-US" dirty="0"/>
              <a:t>The four </a:t>
            </a:r>
            <a:r>
              <a:rPr lang="en-US" dirty="0">
                <a:solidFill>
                  <a:srgbClr val="00B0F0"/>
                </a:solidFill>
              </a:rPr>
              <a:t>diagonal neighbors</a:t>
            </a:r>
            <a:r>
              <a:rPr lang="en-US" dirty="0"/>
              <a:t> of a pixel p are denoted by </a:t>
            </a:r>
            <a:r>
              <a:rPr lang="en-US" dirty="0">
                <a:solidFill>
                  <a:srgbClr val="00B0F0"/>
                </a:solidFill>
              </a:rPr>
              <a:t>N</a:t>
            </a:r>
            <a:r>
              <a:rPr lang="en-US" baseline="-25000" dirty="0">
                <a:solidFill>
                  <a:srgbClr val="00B0F0"/>
                </a:solidFill>
              </a:rPr>
              <a:t>D</a:t>
            </a:r>
            <a:r>
              <a:rPr lang="en-US" dirty="0">
                <a:solidFill>
                  <a:srgbClr val="00B0F0"/>
                </a:solidFill>
              </a:rPr>
              <a:t>(p)</a:t>
            </a:r>
            <a:r>
              <a:rPr lang="en-US" dirty="0"/>
              <a:t> which includes: </a:t>
            </a:r>
            <a:r>
              <a:rPr lang="en-US" dirty="0">
                <a:solidFill>
                  <a:srgbClr val="00B0F0"/>
                </a:solidFill>
              </a:rPr>
              <a:t>(x+1, y+1), (x+1, y−1), (x−1, y+1), (x−1, y−1)</a:t>
            </a:r>
          </a:p>
          <a:p>
            <a:r>
              <a:rPr lang="en-US" dirty="0">
                <a:solidFill>
                  <a:srgbClr val="00B0F0"/>
                </a:solidFill>
              </a:rPr>
              <a:t>N</a:t>
            </a:r>
            <a:r>
              <a:rPr lang="en-US" baseline="-25000" dirty="0">
                <a:solidFill>
                  <a:srgbClr val="00B0F0"/>
                </a:solidFill>
              </a:rPr>
              <a:t>4</a:t>
            </a:r>
            <a:r>
              <a:rPr lang="en-US" dirty="0">
                <a:solidFill>
                  <a:srgbClr val="00B0F0"/>
                </a:solidFill>
              </a:rPr>
              <a:t>(p) </a:t>
            </a:r>
            <a:r>
              <a:rPr lang="en-US" dirty="0"/>
              <a:t>plus </a:t>
            </a:r>
            <a:r>
              <a:rPr lang="en-US" dirty="0">
                <a:solidFill>
                  <a:srgbClr val="00B0F0"/>
                </a:solidFill>
              </a:rPr>
              <a:t>N</a:t>
            </a:r>
            <a:r>
              <a:rPr lang="en-US" baseline="-25000" dirty="0">
                <a:solidFill>
                  <a:srgbClr val="00B0F0"/>
                </a:solidFill>
              </a:rPr>
              <a:t>D</a:t>
            </a:r>
            <a:r>
              <a:rPr lang="en-US" dirty="0">
                <a:solidFill>
                  <a:srgbClr val="00B0F0"/>
                </a:solidFill>
              </a:rPr>
              <a:t>(p)</a:t>
            </a:r>
            <a:r>
              <a:rPr lang="en-US" dirty="0"/>
              <a:t> are called the </a:t>
            </a:r>
            <a:r>
              <a:rPr lang="en-US" dirty="0">
                <a:solidFill>
                  <a:srgbClr val="00B0F0"/>
                </a:solidFill>
              </a:rPr>
              <a:t>8-neighbours</a:t>
            </a:r>
            <a:r>
              <a:rPr lang="en-US" dirty="0"/>
              <a:t> of pixel p and are denoted by </a:t>
            </a:r>
            <a:r>
              <a:rPr lang="en-US" dirty="0">
                <a:solidFill>
                  <a:srgbClr val="00B0F0"/>
                </a:solidFill>
              </a:rPr>
              <a:t>N</a:t>
            </a:r>
            <a:r>
              <a:rPr lang="en-US" baseline="-25000" dirty="0">
                <a:solidFill>
                  <a:srgbClr val="00B0F0"/>
                </a:solidFill>
              </a:rPr>
              <a:t>8</a:t>
            </a:r>
            <a:r>
              <a:rPr lang="en-US" dirty="0">
                <a:solidFill>
                  <a:srgbClr val="00B0F0"/>
                </a:solidFill>
              </a:rPr>
              <a:t>(p)</a:t>
            </a:r>
            <a:r>
              <a:rPr lang="en-US" dirty="0"/>
              <a:t>.</a:t>
            </a:r>
          </a:p>
        </p:txBody>
      </p:sp>
    </p:spTree>
    <p:extLst>
      <p:ext uri="{BB962C8B-B14F-4D97-AF65-F5344CB8AC3E}">
        <p14:creationId xmlns:p14="http://schemas.microsoft.com/office/powerpoint/2010/main" val="24195720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C6454-9245-B82D-9405-409BCDC8BB2C}"/>
              </a:ext>
            </a:extLst>
          </p:cNvPr>
          <p:cNvSpPr>
            <a:spLocks noGrp="1"/>
          </p:cNvSpPr>
          <p:nvPr>
            <p:ph type="title"/>
          </p:nvPr>
        </p:nvSpPr>
        <p:spPr/>
        <p:txBody>
          <a:bodyPr/>
          <a:lstStyle/>
          <a:p>
            <a:r>
              <a:rPr lang="en-US" dirty="0"/>
              <a:t>Boundary Extraction</a:t>
            </a:r>
          </a:p>
        </p:txBody>
      </p:sp>
      <p:sp>
        <p:nvSpPr>
          <p:cNvPr id="3" name="Content Placeholder 2">
            <a:extLst>
              <a:ext uri="{FF2B5EF4-FFF2-40B4-BE49-F238E27FC236}">
                <a16:creationId xmlns:a16="http://schemas.microsoft.com/office/drawing/2014/main" id="{50139799-C4BC-6CC9-3B46-CB1962EECD33}"/>
              </a:ext>
            </a:extLst>
          </p:cNvPr>
          <p:cNvSpPr>
            <a:spLocks noGrp="1"/>
          </p:cNvSpPr>
          <p:nvPr>
            <p:ph idx="1"/>
          </p:nvPr>
        </p:nvSpPr>
        <p:spPr>
          <a:xfrm>
            <a:off x="457200" y="4281592"/>
            <a:ext cx="8229600" cy="1805427"/>
          </a:xfrm>
        </p:spPr>
        <p:txBody>
          <a:bodyPr/>
          <a:lstStyle/>
          <a:p>
            <a:pPr marL="0" indent="0">
              <a:buNone/>
            </a:pPr>
            <a:r>
              <a:rPr lang="en-US" sz="2400" dirty="0"/>
              <a:t>                    Original Image     Extracted Boundary</a:t>
            </a:r>
          </a:p>
          <a:p>
            <a:r>
              <a:rPr lang="en-US" dirty="0"/>
              <a:t>The boundary is one pixel thick due to the 3x3 SE. Other SE would result in thicker boundaries.</a:t>
            </a:r>
          </a:p>
        </p:txBody>
      </p:sp>
      <p:pic>
        <p:nvPicPr>
          <p:cNvPr id="5" name="Picture 4">
            <a:extLst>
              <a:ext uri="{FF2B5EF4-FFF2-40B4-BE49-F238E27FC236}">
                <a16:creationId xmlns:a16="http://schemas.microsoft.com/office/drawing/2014/main" id="{7CFF9F02-CD86-EB2D-7AF9-F1022C6B09C0}"/>
              </a:ext>
            </a:extLst>
          </p:cNvPr>
          <p:cNvPicPr>
            <a:picLocks noChangeAspect="1"/>
          </p:cNvPicPr>
          <p:nvPr/>
        </p:nvPicPr>
        <p:blipFill>
          <a:blip r:embed="rId2"/>
          <a:stretch>
            <a:fillRect/>
          </a:stretch>
        </p:blipFill>
        <p:spPr>
          <a:xfrm>
            <a:off x="1843087" y="1035764"/>
            <a:ext cx="5457825" cy="3209925"/>
          </a:xfrm>
          <a:prstGeom prst="rect">
            <a:avLst/>
          </a:prstGeom>
        </p:spPr>
      </p:pic>
    </p:spTree>
    <p:extLst>
      <p:ext uri="{BB962C8B-B14F-4D97-AF65-F5344CB8AC3E}">
        <p14:creationId xmlns:p14="http://schemas.microsoft.com/office/powerpoint/2010/main" val="35751208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827B7-781D-1843-2591-A03B1EDAC06B}"/>
              </a:ext>
            </a:extLst>
          </p:cNvPr>
          <p:cNvSpPr>
            <a:spLocks noGrp="1"/>
          </p:cNvSpPr>
          <p:nvPr>
            <p:ph type="title"/>
          </p:nvPr>
        </p:nvSpPr>
        <p:spPr/>
        <p:txBody>
          <a:bodyPr/>
          <a:lstStyle/>
          <a:p>
            <a:r>
              <a:rPr lang="en-US" dirty="0"/>
              <a:t>Region Filling</a:t>
            </a:r>
          </a:p>
        </p:txBody>
      </p:sp>
      <p:sp>
        <p:nvSpPr>
          <p:cNvPr id="3" name="Content Placeholder 2">
            <a:extLst>
              <a:ext uri="{FF2B5EF4-FFF2-40B4-BE49-F238E27FC236}">
                <a16:creationId xmlns:a16="http://schemas.microsoft.com/office/drawing/2014/main" id="{435B9303-59A7-0F9E-2BB9-EFBF5F21B469}"/>
              </a:ext>
            </a:extLst>
          </p:cNvPr>
          <p:cNvSpPr>
            <a:spLocks noGrp="1"/>
          </p:cNvSpPr>
          <p:nvPr>
            <p:ph idx="1"/>
          </p:nvPr>
        </p:nvSpPr>
        <p:spPr/>
        <p:txBody>
          <a:bodyPr/>
          <a:lstStyle/>
          <a:p>
            <a:r>
              <a:rPr lang="en-US" dirty="0"/>
              <a:t>Given a pixel inside a boundary, region filling attempts to fill the area surrounded by that boundary with 1s.</a:t>
            </a:r>
          </a:p>
        </p:txBody>
      </p:sp>
      <p:pic>
        <p:nvPicPr>
          <p:cNvPr id="5" name="Picture 4">
            <a:extLst>
              <a:ext uri="{FF2B5EF4-FFF2-40B4-BE49-F238E27FC236}">
                <a16:creationId xmlns:a16="http://schemas.microsoft.com/office/drawing/2014/main" id="{470E153E-4991-49FA-FB70-E3838AB07520}"/>
              </a:ext>
            </a:extLst>
          </p:cNvPr>
          <p:cNvPicPr>
            <a:picLocks noChangeAspect="1"/>
          </p:cNvPicPr>
          <p:nvPr/>
        </p:nvPicPr>
        <p:blipFill>
          <a:blip r:embed="rId2"/>
          <a:stretch>
            <a:fillRect/>
          </a:stretch>
        </p:blipFill>
        <p:spPr>
          <a:xfrm>
            <a:off x="1413666" y="2538248"/>
            <a:ext cx="3660579" cy="3627601"/>
          </a:xfrm>
          <a:prstGeom prst="rect">
            <a:avLst/>
          </a:prstGeom>
        </p:spPr>
      </p:pic>
      <p:sp>
        <p:nvSpPr>
          <p:cNvPr id="7" name="TextBox 6">
            <a:extLst>
              <a:ext uri="{FF2B5EF4-FFF2-40B4-BE49-F238E27FC236}">
                <a16:creationId xmlns:a16="http://schemas.microsoft.com/office/drawing/2014/main" id="{28874E12-B757-500B-F2B6-AD98521EA0CA}"/>
              </a:ext>
            </a:extLst>
          </p:cNvPr>
          <p:cNvSpPr txBox="1"/>
          <p:nvPr/>
        </p:nvSpPr>
        <p:spPr>
          <a:xfrm>
            <a:off x="6453327" y="3590925"/>
            <a:ext cx="2233473" cy="1569660"/>
          </a:xfrm>
          <a:prstGeom prst="rect">
            <a:avLst/>
          </a:prstGeom>
          <a:solidFill>
            <a:srgbClr val="00B0F0"/>
          </a:solidFill>
        </p:spPr>
        <p:txBody>
          <a:bodyPr wrap="square">
            <a:spAutoFit/>
          </a:bodyPr>
          <a:lstStyle/>
          <a:p>
            <a:r>
              <a:rPr lang="en-US" sz="2400" b="0" i="0" dirty="0">
                <a:solidFill>
                  <a:schemeClr val="bg1"/>
                </a:solidFill>
                <a:effectLst/>
                <a:latin typeface="Arial" panose="020B0604020202020204" pitchFamily="34" charset="0"/>
              </a:rPr>
              <a:t>Given a point inside here, can we fill the whole circle?</a:t>
            </a:r>
            <a:endParaRPr lang="en-US" sz="2400" dirty="0">
              <a:solidFill>
                <a:schemeClr val="bg1"/>
              </a:solidFill>
            </a:endParaRPr>
          </a:p>
        </p:txBody>
      </p:sp>
      <p:cxnSp>
        <p:nvCxnSpPr>
          <p:cNvPr id="9" name="Straight Arrow Connector 8">
            <a:extLst>
              <a:ext uri="{FF2B5EF4-FFF2-40B4-BE49-F238E27FC236}">
                <a16:creationId xmlns:a16="http://schemas.microsoft.com/office/drawing/2014/main" id="{776E135A-B24E-8DC0-AA96-D197CBC645A7}"/>
              </a:ext>
            </a:extLst>
          </p:cNvPr>
          <p:cNvCxnSpPr/>
          <p:nvPr/>
        </p:nvCxnSpPr>
        <p:spPr bwMode="auto">
          <a:xfrm>
            <a:off x="3243955" y="3590925"/>
            <a:ext cx="3141079" cy="571172"/>
          </a:xfrm>
          <a:prstGeom prst="straightConnector1">
            <a:avLst/>
          </a:prstGeom>
          <a:solidFill>
            <a:schemeClr val="accent1"/>
          </a:solidFill>
          <a:ln w="127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9170848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827B7-781D-1843-2591-A03B1EDAC06B}"/>
              </a:ext>
            </a:extLst>
          </p:cNvPr>
          <p:cNvSpPr>
            <a:spLocks noGrp="1"/>
          </p:cNvSpPr>
          <p:nvPr>
            <p:ph type="title"/>
          </p:nvPr>
        </p:nvSpPr>
        <p:spPr/>
        <p:txBody>
          <a:bodyPr/>
          <a:lstStyle/>
          <a:p>
            <a:r>
              <a:rPr lang="en-US" dirty="0"/>
              <a:t>Region Filling: Algorithm</a:t>
            </a:r>
          </a:p>
        </p:txBody>
      </p:sp>
      <p:sp>
        <p:nvSpPr>
          <p:cNvPr id="3" name="Content Placeholder 2">
            <a:extLst>
              <a:ext uri="{FF2B5EF4-FFF2-40B4-BE49-F238E27FC236}">
                <a16:creationId xmlns:a16="http://schemas.microsoft.com/office/drawing/2014/main" id="{435B9303-59A7-0F9E-2BB9-EFBF5F21B469}"/>
              </a:ext>
            </a:extLst>
          </p:cNvPr>
          <p:cNvSpPr>
            <a:spLocks noGrp="1"/>
          </p:cNvSpPr>
          <p:nvPr>
            <p:ph idx="1"/>
          </p:nvPr>
        </p:nvSpPr>
        <p:spPr>
          <a:xfrm>
            <a:off x="457200" y="905637"/>
            <a:ext cx="8229600" cy="5242915"/>
          </a:xfrm>
        </p:spPr>
        <p:txBody>
          <a:bodyPr/>
          <a:lstStyle/>
          <a:p>
            <a:r>
              <a:rPr lang="en-US" dirty="0"/>
              <a:t>Form a set X</a:t>
            </a:r>
            <a:r>
              <a:rPr lang="en-US" baseline="-25000" dirty="0"/>
              <a:t>0</a:t>
            </a:r>
            <a:r>
              <a:rPr lang="en-US" dirty="0"/>
              <a:t> with zeros everywhere except at the seed point of the region A.</a:t>
            </a:r>
          </a:p>
          <a:p>
            <a:r>
              <a:rPr lang="en-US" dirty="0"/>
              <a:t>Then:</a:t>
            </a:r>
          </a:p>
          <a:p>
            <a:endParaRPr lang="en-US" dirty="0"/>
          </a:p>
          <a:p>
            <a:pPr marL="0" indent="0">
              <a:buNone/>
            </a:pPr>
            <a:r>
              <a:rPr lang="en-US" dirty="0"/>
              <a:t>     where B is a 3x3 cross-shaped SE.</a:t>
            </a:r>
          </a:p>
          <a:p>
            <a:r>
              <a:rPr lang="en-US" dirty="0"/>
              <a:t>The algorithm terminates when </a:t>
            </a:r>
            <a:r>
              <a:rPr lang="en-US" dirty="0" err="1"/>
              <a:t>X</a:t>
            </a:r>
            <a:r>
              <a:rPr lang="en-US" baseline="-25000" dirty="0" err="1"/>
              <a:t>k</a:t>
            </a:r>
            <a:r>
              <a:rPr lang="en-US" baseline="-25000" dirty="0"/>
              <a:t> </a:t>
            </a:r>
            <a:r>
              <a:rPr lang="en-US" dirty="0"/>
              <a:t>= X</a:t>
            </a:r>
            <a:r>
              <a:rPr lang="en-US" baseline="-25000" dirty="0"/>
              <a:t>k-1</a:t>
            </a:r>
            <a:r>
              <a:rPr lang="en-US" dirty="0"/>
              <a:t>.</a:t>
            </a:r>
          </a:p>
          <a:p>
            <a:r>
              <a:rPr lang="en-US" dirty="0"/>
              <a:t>The set union of </a:t>
            </a:r>
            <a:r>
              <a:rPr lang="en-US" dirty="0" err="1"/>
              <a:t>X</a:t>
            </a:r>
            <a:r>
              <a:rPr lang="en-US" baseline="-25000" dirty="0" err="1"/>
              <a:t>k</a:t>
            </a:r>
            <a:r>
              <a:rPr lang="en-US" dirty="0"/>
              <a:t> and A contains all the filled holes and their boundaries.</a:t>
            </a:r>
          </a:p>
          <a:p>
            <a:r>
              <a:rPr lang="en-US" dirty="0"/>
              <a:t>The intersection of the result with A</a:t>
            </a:r>
            <a:r>
              <a:rPr lang="en-US" baseline="-25000" dirty="0"/>
              <a:t>c</a:t>
            </a:r>
            <a:r>
              <a:rPr lang="en-US" dirty="0"/>
              <a:t> limits the result inside the region of interest.</a:t>
            </a:r>
          </a:p>
        </p:txBody>
      </p:sp>
      <p:pic>
        <p:nvPicPr>
          <p:cNvPr id="5" name="Picture 4">
            <a:extLst>
              <a:ext uri="{FF2B5EF4-FFF2-40B4-BE49-F238E27FC236}">
                <a16:creationId xmlns:a16="http://schemas.microsoft.com/office/drawing/2014/main" id="{494873A7-244E-B3BC-6FE9-91C0479F2040}"/>
              </a:ext>
            </a:extLst>
          </p:cNvPr>
          <p:cNvPicPr>
            <a:picLocks noChangeAspect="1"/>
          </p:cNvPicPr>
          <p:nvPr/>
        </p:nvPicPr>
        <p:blipFill>
          <a:blip r:embed="rId2"/>
          <a:stretch>
            <a:fillRect/>
          </a:stretch>
        </p:blipFill>
        <p:spPr>
          <a:xfrm>
            <a:off x="2098456" y="2107813"/>
            <a:ext cx="6129220" cy="698446"/>
          </a:xfrm>
          <a:prstGeom prst="rect">
            <a:avLst/>
          </a:prstGeom>
        </p:spPr>
      </p:pic>
    </p:spTree>
    <p:extLst>
      <p:ext uri="{BB962C8B-B14F-4D97-AF65-F5344CB8AC3E}">
        <p14:creationId xmlns:p14="http://schemas.microsoft.com/office/powerpoint/2010/main" val="6037613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827B7-781D-1843-2591-A03B1EDAC06B}"/>
              </a:ext>
            </a:extLst>
          </p:cNvPr>
          <p:cNvSpPr>
            <a:spLocks noGrp="1"/>
          </p:cNvSpPr>
          <p:nvPr>
            <p:ph type="title"/>
          </p:nvPr>
        </p:nvSpPr>
        <p:spPr/>
        <p:txBody>
          <a:bodyPr/>
          <a:lstStyle/>
          <a:p>
            <a:r>
              <a:rPr lang="en-US" dirty="0"/>
              <a:t>Region Filling</a:t>
            </a:r>
          </a:p>
        </p:txBody>
      </p:sp>
      <p:sp>
        <p:nvSpPr>
          <p:cNvPr id="3" name="Content Placeholder 2">
            <a:extLst>
              <a:ext uri="{FF2B5EF4-FFF2-40B4-BE49-F238E27FC236}">
                <a16:creationId xmlns:a16="http://schemas.microsoft.com/office/drawing/2014/main" id="{435B9303-59A7-0F9E-2BB9-EFBF5F21B46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F2737DF-E90F-52C4-EBD0-4B2E8C58BECE}"/>
              </a:ext>
            </a:extLst>
          </p:cNvPr>
          <p:cNvPicPr>
            <a:picLocks noChangeAspect="1"/>
          </p:cNvPicPr>
          <p:nvPr/>
        </p:nvPicPr>
        <p:blipFill rotWithShape="1">
          <a:blip r:embed="rId2"/>
          <a:srcRect b="67356"/>
          <a:stretch/>
        </p:blipFill>
        <p:spPr>
          <a:xfrm>
            <a:off x="457200" y="1016000"/>
            <a:ext cx="4337617" cy="2238703"/>
          </a:xfrm>
          <a:prstGeom prst="rect">
            <a:avLst/>
          </a:prstGeom>
        </p:spPr>
      </p:pic>
      <p:pic>
        <p:nvPicPr>
          <p:cNvPr id="7" name="Picture 6">
            <a:extLst>
              <a:ext uri="{FF2B5EF4-FFF2-40B4-BE49-F238E27FC236}">
                <a16:creationId xmlns:a16="http://schemas.microsoft.com/office/drawing/2014/main" id="{5FE81939-FECC-F3D8-7B83-15918AEB3E9B}"/>
              </a:ext>
            </a:extLst>
          </p:cNvPr>
          <p:cNvPicPr>
            <a:picLocks noChangeAspect="1"/>
          </p:cNvPicPr>
          <p:nvPr/>
        </p:nvPicPr>
        <p:blipFill rotWithShape="1">
          <a:blip r:embed="rId2"/>
          <a:srcRect t="31954"/>
          <a:stretch/>
        </p:blipFill>
        <p:spPr>
          <a:xfrm>
            <a:off x="4349183" y="1499257"/>
            <a:ext cx="4337617" cy="4666593"/>
          </a:xfrm>
          <a:prstGeom prst="rect">
            <a:avLst/>
          </a:prstGeom>
        </p:spPr>
      </p:pic>
      <p:sp>
        <p:nvSpPr>
          <p:cNvPr id="8" name="Arrow: Right 7">
            <a:extLst>
              <a:ext uri="{FF2B5EF4-FFF2-40B4-BE49-F238E27FC236}">
                <a16:creationId xmlns:a16="http://schemas.microsoft.com/office/drawing/2014/main" id="{E5E6FB86-9276-8EA4-0D27-EA7112E2C888}"/>
              </a:ext>
            </a:extLst>
          </p:cNvPr>
          <p:cNvSpPr/>
          <p:nvPr/>
        </p:nvSpPr>
        <p:spPr bwMode="auto">
          <a:xfrm>
            <a:off x="3752193" y="1499257"/>
            <a:ext cx="409904" cy="424136"/>
          </a:xfrm>
          <a:prstGeom prst="rightArrow">
            <a:avLst/>
          </a:prstGeom>
          <a:solidFill>
            <a:srgbClr val="00B0F0"/>
          </a:solidFill>
          <a:ln w="12700" cap="flat" cmpd="sng" algn="ctr">
            <a:solidFill>
              <a:srgbClr val="00B0F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12" charset="0"/>
            </a:endParaRPr>
          </a:p>
        </p:txBody>
      </p:sp>
    </p:spTree>
    <p:extLst>
      <p:ext uri="{BB962C8B-B14F-4D97-AF65-F5344CB8AC3E}">
        <p14:creationId xmlns:p14="http://schemas.microsoft.com/office/powerpoint/2010/main" val="3505396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827B7-781D-1843-2591-A03B1EDAC06B}"/>
              </a:ext>
            </a:extLst>
          </p:cNvPr>
          <p:cNvSpPr>
            <a:spLocks noGrp="1"/>
          </p:cNvSpPr>
          <p:nvPr>
            <p:ph type="title"/>
          </p:nvPr>
        </p:nvSpPr>
        <p:spPr/>
        <p:txBody>
          <a:bodyPr/>
          <a:lstStyle/>
          <a:p>
            <a:r>
              <a:rPr lang="en-US" dirty="0"/>
              <a:t>Region Filling</a:t>
            </a:r>
          </a:p>
        </p:txBody>
      </p:sp>
      <p:sp>
        <p:nvSpPr>
          <p:cNvPr id="3" name="Content Placeholder 2">
            <a:extLst>
              <a:ext uri="{FF2B5EF4-FFF2-40B4-BE49-F238E27FC236}">
                <a16:creationId xmlns:a16="http://schemas.microsoft.com/office/drawing/2014/main" id="{435B9303-59A7-0F9E-2BB9-EFBF5F21B469}"/>
              </a:ext>
            </a:extLst>
          </p:cNvPr>
          <p:cNvSpPr>
            <a:spLocks noGrp="1"/>
          </p:cNvSpPr>
          <p:nvPr>
            <p:ph idx="1"/>
          </p:nvPr>
        </p:nvSpPr>
        <p:spPr/>
        <p:txBody>
          <a:bodyPr/>
          <a:lstStyle/>
          <a:p>
            <a:endParaRPr lang="en-US"/>
          </a:p>
        </p:txBody>
      </p:sp>
      <p:pic>
        <p:nvPicPr>
          <p:cNvPr id="4" name="Picture 4">
            <a:extLst>
              <a:ext uri="{FF2B5EF4-FFF2-40B4-BE49-F238E27FC236}">
                <a16:creationId xmlns:a16="http://schemas.microsoft.com/office/drawing/2014/main" id="{F79A2163-C20F-1DE1-ABC2-BE3C6BAD4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33313"/>
          <a:stretch>
            <a:fillRect/>
          </a:stretch>
        </p:blipFill>
        <p:spPr bwMode="auto">
          <a:xfrm>
            <a:off x="384175" y="1927225"/>
            <a:ext cx="8489950" cy="284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a:extLst>
              <a:ext uri="{FF2B5EF4-FFF2-40B4-BE49-F238E27FC236}">
                <a16:creationId xmlns:a16="http://schemas.microsoft.com/office/drawing/2014/main" id="{60041FA2-7143-7170-D2B8-EBE6EE9B0AE0}"/>
              </a:ext>
            </a:extLst>
          </p:cNvPr>
          <p:cNvSpPr txBox="1">
            <a:spLocks noChangeArrowheads="1"/>
          </p:cNvSpPr>
          <p:nvPr/>
        </p:nvSpPr>
        <p:spPr bwMode="auto">
          <a:xfrm>
            <a:off x="569913" y="4750625"/>
            <a:ext cx="21884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IE" altLang="en-US" sz="2400" dirty="0">
                <a:solidFill>
                  <a:schemeClr val="tx1">
                    <a:lumMod val="65000"/>
                    <a:lumOff val="35000"/>
                  </a:schemeClr>
                </a:solidFill>
                <a:cs typeface="Arial" panose="020B0604020202020204" pitchFamily="34" charset="0"/>
              </a:rPr>
              <a:t>Original Image</a:t>
            </a:r>
            <a:endParaRPr lang="en-US" altLang="en-US" sz="2400" dirty="0">
              <a:solidFill>
                <a:schemeClr val="tx1">
                  <a:lumMod val="65000"/>
                  <a:lumOff val="35000"/>
                </a:schemeClr>
              </a:solidFill>
              <a:cs typeface="Arial" panose="020B0604020202020204" pitchFamily="34" charset="0"/>
            </a:endParaRPr>
          </a:p>
        </p:txBody>
      </p:sp>
      <p:sp>
        <p:nvSpPr>
          <p:cNvPr id="6" name="Text Box 9">
            <a:extLst>
              <a:ext uri="{FF2B5EF4-FFF2-40B4-BE49-F238E27FC236}">
                <a16:creationId xmlns:a16="http://schemas.microsoft.com/office/drawing/2014/main" id="{85B28BFC-828D-9295-BCA2-3A717F5D8A50}"/>
              </a:ext>
            </a:extLst>
          </p:cNvPr>
          <p:cNvSpPr txBox="1">
            <a:spLocks noChangeArrowheads="1"/>
          </p:cNvSpPr>
          <p:nvPr/>
        </p:nvSpPr>
        <p:spPr bwMode="auto">
          <a:xfrm>
            <a:off x="3330575" y="4750625"/>
            <a:ext cx="26558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IE" altLang="en-US" sz="2400">
                <a:solidFill>
                  <a:schemeClr val="tx1">
                    <a:lumMod val="65000"/>
                    <a:lumOff val="35000"/>
                  </a:schemeClr>
                </a:solidFill>
                <a:cs typeface="Arial" panose="020B0604020202020204" pitchFamily="34" charset="0"/>
              </a:rPr>
              <a:t>One Region Filled</a:t>
            </a:r>
            <a:endParaRPr lang="en-US" altLang="en-US" sz="2400">
              <a:solidFill>
                <a:schemeClr val="tx1">
                  <a:lumMod val="65000"/>
                  <a:lumOff val="35000"/>
                </a:schemeClr>
              </a:solidFill>
              <a:cs typeface="Arial" panose="020B0604020202020204" pitchFamily="34" charset="0"/>
            </a:endParaRPr>
          </a:p>
        </p:txBody>
      </p:sp>
      <p:sp>
        <p:nvSpPr>
          <p:cNvPr id="7" name="Text Box 10">
            <a:extLst>
              <a:ext uri="{FF2B5EF4-FFF2-40B4-BE49-F238E27FC236}">
                <a16:creationId xmlns:a16="http://schemas.microsoft.com/office/drawing/2014/main" id="{FF98ECF8-8799-8729-920B-E645A72AAA30}"/>
              </a:ext>
            </a:extLst>
          </p:cNvPr>
          <p:cNvSpPr txBox="1">
            <a:spLocks noChangeArrowheads="1"/>
          </p:cNvSpPr>
          <p:nvPr/>
        </p:nvSpPr>
        <p:spPr bwMode="auto">
          <a:xfrm>
            <a:off x="6119813" y="4750625"/>
            <a:ext cx="26558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IE" altLang="en-US" sz="2400">
                <a:solidFill>
                  <a:schemeClr val="tx1">
                    <a:lumMod val="65000"/>
                    <a:lumOff val="35000"/>
                  </a:schemeClr>
                </a:solidFill>
                <a:cs typeface="Arial" panose="020B0604020202020204" pitchFamily="34" charset="0"/>
              </a:rPr>
              <a:t>All Regions Filled</a:t>
            </a:r>
            <a:endParaRPr lang="en-US" altLang="en-US" sz="2400">
              <a:solidFill>
                <a:schemeClr val="tx1">
                  <a:lumMod val="65000"/>
                  <a:lumOff val="35000"/>
                </a:schemeClr>
              </a:solidFill>
              <a:cs typeface="Arial" panose="020B0604020202020204" pitchFamily="34" charset="0"/>
            </a:endParaRPr>
          </a:p>
        </p:txBody>
      </p:sp>
    </p:spTree>
    <p:extLst>
      <p:ext uri="{BB962C8B-B14F-4D97-AF65-F5344CB8AC3E}">
        <p14:creationId xmlns:p14="http://schemas.microsoft.com/office/powerpoint/2010/main" val="8268534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9D6E86F3-FA42-E7BE-70B0-EC19B94CE009}"/>
              </a:ext>
            </a:extLst>
          </p:cNvPr>
          <p:cNvSpPr>
            <a:spLocks noGrp="1" noChangeArrowheads="1"/>
          </p:cNvSpPr>
          <p:nvPr>
            <p:ph idx="1"/>
          </p:nvPr>
        </p:nvSpPr>
        <p:spPr>
          <a:xfrm>
            <a:off x="457200" y="1231900"/>
            <a:ext cx="8229600" cy="4933950"/>
          </a:xfrm>
        </p:spPr>
        <p:txBody>
          <a:bodyPr/>
          <a:lstStyle/>
          <a:p>
            <a:r>
              <a:rPr lang="en-US" altLang="en-US" dirty="0"/>
              <a:t>Given an image A. Fill the hole in the image A using the morphological hole filling algorithm with an SE B.</a:t>
            </a:r>
          </a:p>
        </p:txBody>
      </p:sp>
      <p:sp>
        <p:nvSpPr>
          <p:cNvPr id="88066" name="Title 1">
            <a:extLst>
              <a:ext uri="{FF2B5EF4-FFF2-40B4-BE49-F238E27FC236}">
                <a16:creationId xmlns:a16="http://schemas.microsoft.com/office/drawing/2014/main" id="{72F26C3D-3A0B-AD93-DD3F-B5AFCF77AB61}"/>
              </a:ext>
            </a:extLst>
          </p:cNvPr>
          <p:cNvSpPr txBox="1">
            <a:spLocks/>
          </p:cNvSpPr>
          <p:nvPr/>
        </p:nvSpPr>
        <p:spPr bwMode="auto">
          <a:xfrm>
            <a:off x="638175" y="0"/>
            <a:ext cx="8505825" cy="1231900"/>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r">
              <a:spcBef>
                <a:spcPct val="0"/>
              </a:spcBef>
              <a:buFontTx/>
              <a:buNone/>
            </a:pPr>
            <a:r>
              <a:rPr lang="en-US" altLang="en-US" sz="4000">
                <a:solidFill>
                  <a:schemeClr val="bg1"/>
                </a:solidFill>
                <a:cs typeface="Arial" panose="020B0604020202020204" pitchFamily="34" charset="0"/>
              </a:rPr>
              <a:t>Bài tập 5</a:t>
            </a:r>
          </a:p>
        </p:txBody>
      </p:sp>
      <p:sp>
        <p:nvSpPr>
          <p:cNvPr id="88068" name="Rectangle 2">
            <a:extLst>
              <a:ext uri="{FF2B5EF4-FFF2-40B4-BE49-F238E27FC236}">
                <a16:creationId xmlns:a16="http://schemas.microsoft.com/office/drawing/2014/main" id="{5292B97E-8D41-8378-EBBA-D84A9625415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cs typeface="Arial" panose="020B0604020202020204" pitchFamily="34" charset="0"/>
            </a:endParaRPr>
          </a:p>
        </p:txBody>
      </p:sp>
      <p:pic>
        <p:nvPicPr>
          <p:cNvPr id="88069" name="Picture 1">
            <a:extLst>
              <a:ext uri="{FF2B5EF4-FFF2-40B4-BE49-F238E27FC236}">
                <a16:creationId xmlns:a16="http://schemas.microsoft.com/office/drawing/2014/main" id="{35621044-9428-8F45-482C-CE2FB619056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15053" y="3289738"/>
            <a:ext cx="409575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0" name="Rectangle 4">
            <a:extLst>
              <a:ext uri="{FF2B5EF4-FFF2-40B4-BE49-F238E27FC236}">
                <a16:creationId xmlns:a16="http://schemas.microsoft.com/office/drawing/2014/main" id="{90D62275-E5AF-6BAB-4C53-E80B0D4A8BA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cs typeface="Arial" panose="020B0604020202020204" pitchFamily="34" charset="0"/>
            </a:endParaRPr>
          </a:p>
        </p:txBody>
      </p:sp>
      <p:pic>
        <p:nvPicPr>
          <p:cNvPr id="88071" name="Picture 3">
            <a:extLst>
              <a:ext uri="{FF2B5EF4-FFF2-40B4-BE49-F238E27FC236}">
                <a16:creationId xmlns:a16="http://schemas.microsoft.com/office/drawing/2014/main" id="{A9F73B60-E803-8852-FED9-93BC1DAE97D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55328" y="3975538"/>
            <a:ext cx="1736725"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3278E1F9-21F5-2FB1-BEC0-5D42383F4A12}"/>
              </a:ext>
            </a:extLst>
          </p:cNvPr>
          <p:cNvSpPr>
            <a:spLocks noGrp="1"/>
          </p:cNvSpPr>
          <p:nvPr>
            <p:ph type="title"/>
          </p:nvPr>
        </p:nvSpPr>
        <p:spPr/>
        <p:txBody>
          <a:bodyPr/>
          <a:lstStyle/>
          <a:p>
            <a:r>
              <a:rPr lang="en-US" dirty="0"/>
              <a:t>Region Filling: Practice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CC97-19DF-0178-6E20-ACAD7A45BCF6}"/>
              </a:ext>
            </a:extLst>
          </p:cNvPr>
          <p:cNvSpPr>
            <a:spLocks noGrp="1"/>
          </p:cNvSpPr>
          <p:nvPr>
            <p:ph type="title"/>
          </p:nvPr>
        </p:nvSpPr>
        <p:spPr/>
        <p:txBody>
          <a:bodyPr/>
          <a:lstStyle/>
          <a:p>
            <a:r>
              <a:rPr lang="en-US" dirty="0"/>
              <a:t>Preliminaries</a:t>
            </a:r>
          </a:p>
        </p:txBody>
      </p:sp>
      <p:sp>
        <p:nvSpPr>
          <p:cNvPr id="3" name="Content Placeholder 2">
            <a:extLst>
              <a:ext uri="{FF2B5EF4-FFF2-40B4-BE49-F238E27FC236}">
                <a16:creationId xmlns:a16="http://schemas.microsoft.com/office/drawing/2014/main" id="{D203E0DD-BE22-E899-B3B7-91F0D6F6A9BD}"/>
              </a:ext>
            </a:extLst>
          </p:cNvPr>
          <p:cNvSpPr>
            <a:spLocks noGrp="1"/>
          </p:cNvSpPr>
          <p:nvPr>
            <p:ph idx="1"/>
          </p:nvPr>
        </p:nvSpPr>
        <p:spPr>
          <a:xfrm>
            <a:off x="457200" y="874106"/>
            <a:ext cx="8229600" cy="5274446"/>
          </a:xfrm>
        </p:spPr>
        <p:txBody>
          <a:bodyPr/>
          <a:lstStyle/>
          <a:p>
            <a:r>
              <a:rPr lang="en-US" dirty="0"/>
              <a:t>Adjacency of pixels:</a:t>
            </a:r>
          </a:p>
          <a:p>
            <a:pPr lvl="1"/>
            <a:r>
              <a:rPr lang="en-US" dirty="0"/>
              <a:t>Let V be the set of intensity values used to define the adjacency (e.g. V={1} for binary images).</a:t>
            </a:r>
          </a:p>
          <a:p>
            <a:pPr lvl="1"/>
            <a:r>
              <a:rPr lang="en-US" dirty="0"/>
              <a:t>4-adjacency: Two pixels p and q with values in V are 4-adjacent if q is in N</a:t>
            </a:r>
            <a:r>
              <a:rPr lang="en-US" baseline="-25000" dirty="0"/>
              <a:t>4</a:t>
            </a:r>
            <a:r>
              <a:rPr lang="en-US" dirty="0"/>
              <a:t>(p).</a:t>
            </a:r>
          </a:p>
          <a:p>
            <a:pPr lvl="1"/>
            <a:r>
              <a:rPr lang="en-US" dirty="0"/>
              <a:t>8-adjacency: Two pixels p and q with values in V are 8-adjacent if q is in N</a:t>
            </a:r>
            <a:r>
              <a:rPr lang="en-US" baseline="-25000" dirty="0"/>
              <a:t>8</a:t>
            </a:r>
            <a:r>
              <a:rPr lang="en-US" dirty="0"/>
              <a:t>(p).</a:t>
            </a:r>
          </a:p>
          <a:p>
            <a:pPr lvl="1"/>
            <a:r>
              <a:rPr lang="en-US" dirty="0"/>
              <a:t>m-adjacency (mixed adjacency): Two pixels p and q with values in V are m-adjacent if</a:t>
            </a:r>
          </a:p>
          <a:p>
            <a:pPr lvl="2"/>
            <a:r>
              <a:rPr lang="en-US" dirty="0"/>
              <a:t>q is in N</a:t>
            </a:r>
            <a:r>
              <a:rPr lang="en-US" baseline="-25000" dirty="0"/>
              <a:t>4</a:t>
            </a:r>
            <a:r>
              <a:rPr lang="en-US" dirty="0"/>
              <a:t>(p), or</a:t>
            </a:r>
          </a:p>
          <a:p>
            <a:pPr lvl="2"/>
            <a:r>
              <a:rPr lang="en-US" dirty="0"/>
              <a:t>q is in N</a:t>
            </a:r>
            <a:r>
              <a:rPr lang="en-US" baseline="-25000" dirty="0"/>
              <a:t>D</a:t>
            </a:r>
            <a:r>
              <a:rPr lang="en-US" dirty="0"/>
              <a:t>(p) and the set N4(p) ∩ N4(q) has no pixels whose values are in V</a:t>
            </a:r>
          </a:p>
        </p:txBody>
      </p:sp>
    </p:spTree>
    <p:extLst>
      <p:ext uri="{BB962C8B-B14F-4D97-AF65-F5344CB8AC3E}">
        <p14:creationId xmlns:p14="http://schemas.microsoft.com/office/powerpoint/2010/main" val="2949265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CC97-19DF-0178-6E20-ACAD7A45BCF6}"/>
              </a:ext>
            </a:extLst>
          </p:cNvPr>
          <p:cNvSpPr>
            <a:spLocks noGrp="1"/>
          </p:cNvSpPr>
          <p:nvPr>
            <p:ph type="title"/>
          </p:nvPr>
        </p:nvSpPr>
        <p:spPr/>
        <p:txBody>
          <a:bodyPr/>
          <a:lstStyle/>
          <a:p>
            <a:r>
              <a:rPr lang="en-US" dirty="0"/>
              <a:t>Preliminaries</a:t>
            </a:r>
          </a:p>
        </p:txBody>
      </p:sp>
      <p:sp>
        <p:nvSpPr>
          <p:cNvPr id="3" name="Content Placeholder 2">
            <a:extLst>
              <a:ext uri="{FF2B5EF4-FFF2-40B4-BE49-F238E27FC236}">
                <a16:creationId xmlns:a16="http://schemas.microsoft.com/office/drawing/2014/main" id="{D203E0DD-BE22-E899-B3B7-91F0D6F6A9BD}"/>
              </a:ext>
            </a:extLst>
          </p:cNvPr>
          <p:cNvSpPr>
            <a:spLocks noGrp="1"/>
          </p:cNvSpPr>
          <p:nvPr>
            <p:ph idx="1"/>
          </p:nvPr>
        </p:nvSpPr>
        <p:spPr>
          <a:xfrm>
            <a:off x="457200" y="882868"/>
            <a:ext cx="8229600" cy="5328745"/>
          </a:xfrm>
        </p:spPr>
        <p:txBody>
          <a:bodyPr/>
          <a:lstStyle/>
          <a:p>
            <a:r>
              <a:rPr lang="en-US" dirty="0"/>
              <a:t>Adjacency of pixels:</a:t>
            </a:r>
          </a:p>
          <a:p>
            <a:pPr lvl="1"/>
            <a:r>
              <a:rPr lang="en-US" dirty="0"/>
              <a:t>Mixed adjacency is a modification of the 8-adjacency. It is introduced to eliminate ambiguities of 8-adjacency.</a:t>
            </a:r>
          </a:p>
          <a:p>
            <a:pPr lvl="1"/>
            <a:endParaRPr lang="en-US" dirty="0"/>
          </a:p>
          <a:p>
            <a:pPr lvl="1"/>
            <a:endParaRPr lang="en-US" dirty="0"/>
          </a:p>
          <a:p>
            <a:pPr lvl="1"/>
            <a:endParaRPr lang="en-US" dirty="0"/>
          </a:p>
          <a:p>
            <a:pPr lvl="1"/>
            <a:endParaRPr lang="en-US" sz="500" dirty="0"/>
          </a:p>
          <a:p>
            <a:pPr marL="0" lvl="1" indent="0">
              <a:buNone/>
            </a:pPr>
            <a:r>
              <a:rPr lang="en-US" sz="2000" dirty="0"/>
              <a:t>Consider the pixel arrangement shown in Fig.1(a) for V = {1}. The three pixels at the top of Fig.1(b) show multiple (ambiguous) 8-adjacency, as indicated by the dashed lines. This ambiguity is removed by using m-adjacency, as shown in Fig.1(c). Thus in this manner, mixed adjutancy is introduced, to eliminate such the ambiguities.</a:t>
            </a:r>
          </a:p>
        </p:txBody>
      </p:sp>
      <p:pic>
        <p:nvPicPr>
          <p:cNvPr id="5" name="Picture 4">
            <a:extLst>
              <a:ext uri="{FF2B5EF4-FFF2-40B4-BE49-F238E27FC236}">
                <a16:creationId xmlns:a16="http://schemas.microsoft.com/office/drawing/2014/main" id="{A138C1FA-407F-C7D1-1572-936D8D4A9108}"/>
              </a:ext>
            </a:extLst>
          </p:cNvPr>
          <p:cNvPicPr>
            <a:picLocks noChangeAspect="1"/>
          </p:cNvPicPr>
          <p:nvPr/>
        </p:nvPicPr>
        <p:blipFill>
          <a:blip r:embed="rId2"/>
          <a:stretch>
            <a:fillRect/>
          </a:stretch>
        </p:blipFill>
        <p:spPr>
          <a:xfrm>
            <a:off x="1024758" y="2699621"/>
            <a:ext cx="7472855" cy="1710453"/>
          </a:xfrm>
          <a:prstGeom prst="rect">
            <a:avLst/>
          </a:prstGeom>
        </p:spPr>
      </p:pic>
    </p:spTree>
    <p:extLst>
      <p:ext uri="{BB962C8B-B14F-4D97-AF65-F5344CB8AC3E}">
        <p14:creationId xmlns:p14="http://schemas.microsoft.com/office/powerpoint/2010/main" val="2396759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CC97-19DF-0178-6E20-ACAD7A45BCF6}"/>
              </a:ext>
            </a:extLst>
          </p:cNvPr>
          <p:cNvSpPr>
            <a:spLocks noGrp="1"/>
          </p:cNvSpPr>
          <p:nvPr>
            <p:ph type="title"/>
          </p:nvPr>
        </p:nvSpPr>
        <p:spPr/>
        <p:txBody>
          <a:bodyPr/>
          <a:lstStyle/>
          <a:p>
            <a:r>
              <a:rPr lang="en-US" dirty="0"/>
              <a:t>Preliminaries</a:t>
            </a:r>
          </a:p>
        </p:txBody>
      </p:sp>
      <p:sp>
        <p:nvSpPr>
          <p:cNvPr id="3" name="Content Placeholder 2">
            <a:extLst>
              <a:ext uri="{FF2B5EF4-FFF2-40B4-BE49-F238E27FC236}">
                <a16:creationId xmlns:a16="http://schemas.microsoft.com/office/drawing/2014/main" id="{D203E0DD-BE22-E899-B3B7-91F0D6F6A9BD}"/>
              </a:ext>
            </a:extLst>
          </p:cNvPr>
          <p:cNvSpPr>
            <a:spLocks noGrp="1"/>
          </p:cNvSpPr>
          <p:nvPr>
            <p:ph idx="1"/>
          </p:nvPr>
        </p:nvSpPr>
        <p:spPr>
          <a:xfrm>
            <a:off x="457200" y="1261240"/>
            <a:ext cx="8229600" cy="4904609"/>
          </a:xfrm>
        </p:spPr>
        <p:txBody>
          <a:bodyPr/>
          <a:lstStyle/>
          <a:p>
            <a:r>
              <a:rPr lang="en-US" dirty="0"/>
              <a:t>Basic set operations:</a:t>
            </a:r>
          </a:p>
        </p:txBody>
      </p:sp>
      <p:pic>
        <p:nvPicPr>
          <p:cNvPr id="5" name="Picture 4">
            <a:extLst>
              <a:ext uri="{FF2B5EF4-FFF2-40B4-BE49-F238E27FC236}">
                <a16:creationId xmlns:a16="http://schemas.microsoft.com/office/drawing/2014/main" id="{89295C58-75A0-907D-6C99-851CE43FE862}"/>
              </a:ext>
            </a:extLst>
          </p:cNvPr>
          <p:cNvPicPr>
            <a:picLocks noChangeAspect="1"/>
          </p:cNvPicPr>
          <p:nvPr/>
        </p:nvPicPr>
        <p:blipFill>
          <a:blip r:embed="rId2"/>
          <a:stretch>
            <a:fillRect/>
          </a:stretch>
        </p:blipFill>
        <p:spPr>
          <a:xfrm>
            <a:off x="493323" y="1969379"/>
            <a:ext cx="8191742" cy="4068818"/>
          </a:xfrm>
          <a:prstGeom prst="rect">
            <a:avLst/>
          </a:prstGeom>
        </p:spPr>
      </p:pic>
    </p:spTree>
    <p:extLst>
      <p:ext uri="{BB962C8B-B14F-4D97-AF65-F5344CB8AC3E}">
        <p14:creationId xmlns:p14="http://schemas.microsoft.com/office/powerpoint/2010/main" val="897857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CC97-19DF-0178-6E20-ACAD7A45BCF6}"/>
              </a:ext>
            </a:extLst>
          </p:cNvPr>
          <p:cNvSpPr>
            <a:spLocks noGrp="1"/>
          </p:cNvSpPr>
          <p:nvPr>
            <p:ph type="title"/>
          </p:nvPr>
        </p:nvSpPr>
        <p:spPr/>
        <p:txBody>
          <a:bodyPr/>
          <a:lstStyle/>
          <a:p>
            <a:r>
              <a:rPr lang="en-US" dirty="0"/>
              <a:t>Preliminaries</a:t>
            </a:r>
          </a:p>
        </p:txBody>
      </p:sp>
      <p:sp>
        <p:nvSpPr>
          <p:cNvPr id="3" name="Content Placeholder 2">
            <a:extLst>
              <a:ext uri="{FF2B5EF4-FFF2-40B4-BE49-F238E27FC236}">
                <a16:creationId xmlns:a16="http://schemas.microsoft.com/office/drawing/2014/main" id="{D203E0DD-BE22-E899-B3B7-91F0D6F6A9BD}"/>
              </a:ext>
            </a:extLst>
          </p:cNvPr>
          <p:cNvSpPr>
            <a:spLocks noGrp="1"/>
          </p:cNvSpPr>
          <p:nvPr>
            <p:ph idx="1"/>
          </p:nvPr>
        </p:nvSpPr>
        <p:spPr>
          <a:xfrm>
            <a:off x="457200" y="1182414"/>
            <a:ext cx="8229600" cy="4983436"/>
          </a:xfrm>
        </p:spPr>
        <p:txBody>
          <a:bodyPr/>
          <a:lstStyle/>
          <a:p>
            <a:r>
              <a:rPr lang="en-US" dirty="0"/>
              <a:t>The above operations assume that the images containing the sets are binary and involve only the pixel location.</a:t>
            </a:r>
          </a:p>
          <a:p>
            <a:r>
              <a:rPr lang="en-US" dirty="0"/>
              <a:t>Union and intersection are different when we define set operations involving intensity values:</a:t>
            </a:r>
          </a:p>
        </p:txBody>
      </p:sp>
      <p:pic>
        <p:nvPicPr>
          <p:cNvPr id="5" name="Picture 4">
            <a:extLst>
              <a:ext uri="{FF2B5EF4-FFF2-40B4-BE49-F238E27FC236}">
                <a16:creationId xmlns:a16="http://schemas.microsoft.com/office/drawing/2014/main" id="{D0339A3B-50C2-7606-C375-107D9DBEFCE1}"/>
              </a:ext>
            </a:extLst>
          </p:cNvPr>
          <p:cNvPicPr>
            <a:picLocks noChangeAspect="1"/>
          </p:cNvPicPr>
          <p:nvPr/>
        </p:nvPicPr>
        <p:blipFill>
          <a:blip r:embed="rId2"/>
          <a:stretch>
            <a:fillRect/>
          </a:stretch>
        </p:blipFill>
        <p:spPr>
          <a:xfrm>
            <a:off x="982061" y="3943842"/>
            <a:ext cx="7348872" cy="1369137"/>
          </a:xfrm>
          <a:prstGeom prst="rect">
            <a:avLst/>
          </a:prstGeom>
        </p:spPr>
      </p:pic>
    </p:spTree>
    <p:extLst>
      <p:ext uri="{BB962C8B-B14F-4D97-AF65-F5344CB8AC3E}">
        <p14:creationId xmlns:p14="http://schemas.microsoft.com/office/powerpoint/2010/main" val="2642759440"/>
      </p:ext>
    </p:extLst>
  </p:cSld>
  <p:clrMapOvr>
    <a:masterClrMapping/>
  </p:clrMapOvr>
</p:sld>
</file>

<file path=ppt/theme/theme1.xml><?xml version="1.0" encoding="utf-8"?>
<a:theme xmlns:a="http://schemas.openxmlformats.org/drawingml/2006/main" name="BriansTemplate">
  <a:themeElements>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rians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pitchFamily="-112"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pitchFamily="-112" charset="0"/>
          </a:defRPr>
        </a:defPPr>
      </a:lstStyle>
    </a:lnDef>
  </a:objectDefaults>
  <a:extraClrSchemeLst>
    <a:extraClrScheme>
      <a:clrScheme name="Brian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rian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rian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rian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rian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rian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rian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rian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rian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rian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rian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rian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6834</TotalTime>
  <Words>1987</Words>
  <Application>Microsoft Office PowerPoint</Application>
  <PresentationFormat>On-screen Show (4:3)</PresentationFormat>
  <Paragraphs>226</Paragraphs>
  <Slides>55</Slides>
  <Notes>11</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3</vt:i4>
      </vt:variant>
      <vt:variant>
        <vt:lpstr>Slide Titles</vt:lpstr>
      </vt:variant>
      <vt:variant>
        <vt:i4>55</vt:i4>
      </vt:variant>
    </vt:vector>
  </HeadingPairs>
  <TitlesOfParts>
    <vt:vector size="61" baseType="lpstr">
      <vt:lpstr>Arial</vt:lpstr>
      <vt:lpstr>Wingdings</vt:lpstr>
      <vt:lpstr>BriansTemplate</vt:lpstr>
      <vt:lpstr>CorelPhotoPaint.Image.11</vt:lpstr>
      <vt:lpstr>Equation</vt:lpstr>
      <vt:lpstr>CorelPhotoPaint.Image.9</vt:lpstr>
      <vt:lpstr>PowerPoint Presentation</vt:lpstr>
      <vt:lpstr>Contents</vt:lpstr>
      <vt:lpstr>Preliminaries</vt:lpstr>
      <vt:lpstr>Preliminaries</vt:lpstr>
      <vt:lpstr>Preliminaries</vt:lpstr>
      <vt:lpstr>Preliminaries</vt:lpstr>
      <vt:lpstr>Preliminaries</vt:lpstr>
      <vt:lpstr>Preliminaries</vt:lpstr>
      <vt:lpstr>Preliminaries</vt:lpstr>
      <vt:lpstr>Preliminaries</vt:lpstr>
      <vt:lpstr>Preliminaries</vt:lpstr>
      <vt:lpstr>Preliminaries</vt:lpstr>
      <vt:lpstr>Preliminaries</vt:lpstr>
      <vt:lpstr>Preliminaries</vt:lpstr>
      <vt:lpstr>Hits &amp; Fits</vt:lpstr>
      <vt:lpstr>Hits &amp; Fits</vt:lpstr>
      <vt:lpstr>Hits &amp; Fits</vt:lpstr>
      <vt:lpstr>Hits &amp; Fits</vt:lpstr>
      <vt:lpstr>Morphological Operations</vt:lpstr>
      <vt:lpstr>Morphological Operations</vt:lpstr>
      <vt:lpstr>Erosion</vt:lpstr>
      <vt:lpstr>Erosion</vt:lpstr>
      <vt:lpstr>Erosion</vt:lpstr>
      <vt:lpstr>Erosion</vt:lpstr>
      <vt:lpstr>Erosion</vt:lpstr>
      <vt:lpstr>Erosion</vt:lpstr>
      <vt:lpstr>Erosion</vt:lpstr>
      <vt:lpstr>Erosion: Practice 1</vt:lpstr>
      <vt:lpstr>Erosion: Practice 2</vt:lpstr>
      <vt:lpstr>Erosion: Practice 1</vt:lpstr>
      <vt:lpstr>Dilation</vt:lpstr>
      <vt:lpstr>Dilation</vt:lpstr>
      <vt:lpstr>Dilation</vt:lpstr>
      <vt:lpstr>Dilation</vt:lpstr>
      <vt:lpstr>Dilation</vt:lpstr>
      <vt:lpstr>Dilation</vt:lpstr>
      <vt:lpstr>Dilation</vt:lpstr>
      <vt:lpstr>Compound Operations</vt:lpstr>
      <vt:lpstr>Opening</vt:lpstr>
      <vt:lpstr>Opening</vt:lpstr>
      <vt:lpstr>Opening</vt:lpstr>
      <vt:lpstr>Opening</vt:lpstr>
      <vt:lpstr>Opening</vt:lpstr>
      <vt:lpstr>Closing</vt:lpstr>
      <vt:lpstr>Closing</vt:lpstr>
      <vt:lpstr>Closing</vt:lpstr>
      <vt:lpstr>Compound Operations</vt:lpstr>
      <vt:lpstr>Morphological Algorithms</vt:lpstr>
      <vt:lpstr>Boundary Extraction</vt:lpstr>
      <vt:lpstr>Boundary Extraction</vt:lpstr>
      <vt:lpstr>Region Filling</vt:lpstr>
      <vt:lpstr>Region Filling: Algorithm</vt:lpstr>
      <vt:lpstr>Region Filling</vt:lpstr>
      <vt:lpstr>Region Filling</vt:lpstr>
      <vt:lpstr>Region Filling: Practice</vt:lpstr>
    </vt:vector>
  </TitlesOfParts>
  <Company>Dublin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dc:title>
  <dc:creator>Brian Mac Namee</dc:creator>
  <cp:lastModifiedBy>Admin</cp:lastModifiedBy>
  <cp:revision>361</cp:revision>
  <dcterms:created xsi:type="dcterms:W3CDTF">2006-03-19T11:05:29Z</dcterms:created>
  <dcterms:modified xsi:type="dcterms:W3CDTF">2022-12-15T22:35:56Z</dcterms:modified>
</cp:coreProperties>
</file>